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1"/>
  </p:notesMasterIdLst>
  <p:sldIdLst>
    <p:sldId id="369" r:id="rId2"/>
    <p:sldId id="403" r:id="rId3"/>
    <p:sldId id="404" r:id="rId4"/>
    <p:sldId id="405" r:id="rId5"/>
    <p:sldId id="406" r:id="rId6"/>
    <p:sldId id="972" r:id="rId7"/>
    <p:sldId id="973" r:id="rId8"/>
    <p:sldId id="974" r:id="rId9"/>
    <p:sldId id="975" r:id="rId10"/>
    <p:sldId id="976" r:id="rId11"/>
    <p:sldId id="977" r:id="rId12"/>
    <p:sldId id="978" r:id="rId13"/>
    <p:sldId id="979" r:id="rId14"/>
    <p:sldId id="980" r:id="rId15"/>
    <p:sldId id="981" r:id="rId16"/>
    <p:sldId id="982" r:id="rId17"/>
    <p:sldId id="983" r:id="rId18"/>
    <p:sldId id="984" r:id="rId19"/>
    <p:sldId id="985" r:id="rId20"/>
    <p:sldId id="986" r:id="rId21"/>
    <p:sldId id="987" r:id="rId22"/>
    <p:sldId id="988" r:id="rId23"/>
    <p:sldId id="989" r:id="rId24"/>
    <p:sldId id="990" r:id="rId25"/>
    <p:sldId id="991" r:id="rId26"/>
    <p:sldId id="992" r:id="rId27"/>
    <p:sldId id="993" r:id="rId28"/>
    <p:sldId id="994" r:id="rId29"/>
    <p:sldId id="995" r:id="rId30"/>
    <p:sldId id="996" r:id="rId31"/>
    <p:sldId id="997" r:id="rId32"/>
    <p:sldId id="998" r:id="rId33"/>
    <p:sldId id="999" r:id="rId34"/>
    <p:sldId id="1000" r:id="rId35"/>
    <p:sldId id="1001" r:id="rId36"/>
    <p:sldId id="1002" r:id="rId37"/>
    <p:sldId id="1003" r:id="rId38"/>
    <p:sldId id="1004" r:id="rId39"/>
    <p:sldId id="1005" r:id="rId40"/>
    <p:sldId id="1006" r:id="rId41"/>
    <p:sldId id="372" r:id="rId42"/>
    <p:sldId id="1007" r:id="rId43"/>
    <p:sldId id="1008" r:id="rId44"/>
    <p:sldId id="1009" r:id="rId45"/>
    <p:sldId id="1010" r:id="rId46"/>
    <p:sldId id="1011" r:id="rId47"/>
    <p:sldId id="1012" r:id="rId48"/>
    <p:sldId id="1013" r:id="rId49"/>
    <p:sldId id="1014" r:id="rId50"/>
    <p:sldId id="1015" r:id="rId51"/>
    <p:sldId id="1016" r:id="rId52"/>
    <p:sldId id="388" r:id="rId53"/>
    <p:sldId id="1017" r:id="rId54"/>
    <p:sldId id="1018" r:id="rId55"/>
    <p:sldId id="1019" r:id="rId56"/>
    <p:sldId id="1020" r:id="rId57"/>
    <p:sldId id="1021" r:id="rId58"/>
    <p:sldId id="1022" r:id="rId59"/>
    <p:sldId id="1023" r:id="rId60"/>
    <p:sldId id="1024" r:id="rId61"/>
    <p:sldId id="1025" r:id="rId62"/>
    <p:sldId id="1026" r:id="rId63"/>
    <p:sldId id="400" r:id="rId64"/>
    <p:sldId id="541" r:id="rId65"/>
    <p:sldId id="543" r:id="rId66"/>
    <p:sldId id="1029" r:id="rId67"/>
    <p:sldId id="545" r:id="rId68"/>
    <p:sldId id="401" r:id="rId69"/>
    <p:sldId id="566" r:id="rId70"/>
    <p:sldId id="1031" r:id="rId71"/>
    <p:sldId id="1032" r:id="rId72"/>
    <p:sldId id="1030" r:id="rId73"/>
    <p:sldId id="561" r:id="rId74"/>
    <p:sldId id="557" r:id="rId75"/>
    <p:sldId id="1027" r:id="rId76"/>
    <p:sldId id="1034" r:id="rId77"/>
    <p:sldId id="1035" r:id="rId78"/>
    <p:sldId id="1033" r:id="rId79"/>
    <p:sldId id="1036" r:id="rId80"/>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0B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3553" autoAdjust="0"/>
  </p:normalViewPr>
  <p:slideViewPr>
    <p:cSldViewPr snapToGrid="0">
      <p:cViewPr varScale="1">
        <p:scale>
          <a:sx n="81" d="100"/>
          <a:sy n="81" d="100"/>
        </p:scale>
        <p:origin x="387"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5344FB-7497-4AF0-A17A-B81A0A288C18}" type="doc">
      <dgm:prSet loTypeId="urn:microsoft.com/office/officeart/2005/8/layout/pyramid1" loCatId="pyramid" qsTypeId="urn:microsoft.com/office/officeart/2005/8/quickstyle/simple1" qsCatId="simple" csTypeId="urn:microsoft.com/office/officeart/2005/8/colors/colorful4" csCatId="colorful" phldr="1"/>
      <dgm:spPr/>
    </dgm:pt>
    <dgm:pt modelId="{890901F5-DBE2-4AFD-AA58-EF565430BC49}">
      <dgm:prSet phldrT="[テキスト]"/>
      <dgm:spPr/>
      <dgm:t>
        <a:bodyPr/>
        <a:lstStyle/>
        <a:p>
          <a:r>
            <a:rPr kumimoji="1" lang="en-US" altLang="ja-JP" b="1" dirty="0"/>
            <a:t>Mission</a:t>
          </a:r>
          <a:endParaRPr kumimoji="1" lang="ja-JP" altLang="en-US" b="1" dirty="0"/>
        </a:p>
      </dgm:t>
    </dgm:pt>
    <dgm:pt modelId="{FF2121DC-796E-4F9F-A301-BFE34F7D7C61}" type="parTrans" cxnId="{EBA2844F-008A-46C8-B03F-D48FB4B5C94E}">
      <dgm:prSet/>
      <dgm:spPr/>
      <dgm:t>
        <a:bodyPr/>
        <a:lstStyle/>
        <a:p>
          <a:endParaRPr kumimoji="1" lang="ja-JP" altLang="en-US" b="1"/>
        </a:p>
      </dgm:t>
    </dgm:pt>
    <dgm:pt modelId="{174427E5-EB80-4806-A9FE-FE0AEB35DA17}" type="sibTrans" cxnId="{EBA2844F-008A-46C8-B03F-D48FB4B5C94E}">
      <dgm:prSet/>
      <dgm:spPr/>
      <dgm:t>
        <a:bodyPr/>
        <a:lstStyle/>
        <a:p>
          <a:endParaRPr kumimoji="1" lang="ja-JP" altLang="en-US" b="1"/>
        </a:p>
      </dgm:t>
    </dgm:pt>
    <dgm:pt modelId="{DA58F250-855C-41E8-83FD-52409FE1DC54}">
      <dgm:prSet phldrT="[テキスト]"/>
      <dgm:spPr/>
      <dgm:t>
        <a:bodyPr/>
        <a:lstStyle/>
        <a:p>
          <a:r>
            <a:rPr kumimoji="1" lang="en-US" altLang="ja-JP" b="1" dirty="0"/>
            <a:t>Value</a:t>
          </a:r>
          <a:endParaRPr kumimoji="1" lang="ja-JP" altLang="en-US" b="1" dirty="0"/>
        </a:p>
      </dgm:t>
    </dgm:pt>
    <dgm:pt modelId="{B75A2224-49A4-4F52-81C3-8316D8CABEFA}" type="parTrans" cxnId="{974DE854-C4DD-4F4A-B525-949F0232FBDB}">
      <dgm:prSet/>
      <dgm:spPr/>
      <dgm:t>
        <a:bodyPr/>
        <a:lstStyle/>
        <a:p>
          <a:endParaRPr kumimoji="1" lang="ja-JP" altLang="en-US" b="1"/>
        </a:p>
      </dgm:t>
    </dgm:pt>
    <dgm:pt modelId="{B220AB67-455C-4651-8D6D-CD94C9DFF585}" type="sibTrans" cxnId="{974DE854-C4DD-4F4A-B525-949F0232FBDB}">
      <dgm:prSet/>
      <dgm:spPr/>
      <dgm:t>
        <a:bodyPr/>
        <a:lstStyle/>
        <a:p>
          <a:endParaRPr kumimoji="1" lang="ja-JP" altLang="en-US" b="1"/>
        </a:p>
      </dgm:t>
    </dgm:pt>
    <dgm:pt modelId="{FC895EA9-8988-4278-A2E0-EC2F375D0B7B}">
      <dgm:prSet phldrT="[テキスト]"/>
      <dgm:spPr/>
      <dgm:t>
        <a:bodyPr/>
        <a:lstStyle/>
        <a:p>
          <a:r>
            <a:rPr kumimoji="1" lang="en-US" altLang="ja-JP" b="1" dirty="0"/>
            <a:t>Vision</a:t>
          </a:r>
          <a:endParaRPr kumimoji="1" lang="ja-JP" altLang="en-US" b="1" dirty="0"/>
        </a:p>
      </dgm:t>
    </dgm:pt>
    <dgm:pt modelId="{99A455C7-5D60-4846-B9E5-C1A91066F028}" type="parTrans" cxnId="{94E18C9C-ED17-4916-BCF3-7E86243646BE}">
      <dgm:prSet/>
      <dgm:spPr/>
      <dgm:t>
        <a:bodyPr/>
        <a:lstStyle/>
        <a:p>
          <a:endParaRPr kumimoji="1" lang="ja-JP" altLang="en-US" b="1"/>
        </a:p>
      </dgm:t>
    </dgm:pt>
    <dgm:pt modelId="{4CC6A5F5-8690-4767-A3D5-BAEE954C4CD7}" type="sibTrans" cxnId="{94E18C9C-ED17-4916-BCF3-7E86243646BE}">
      <dgm:prSet/>
      <dgm:spPr/>
      <dgm:t>
        <a:bodyPr/>
        <a:lstStyle/>
        <a:p>
          <a:endParaRPr kumimoji="1" lang="ja-JP" altLang="en-US" b="1"/>
        </a:p>
      </dgm:t>
    </dgm:pt>
    <dgm:pt modelId="{73D44B94-9D7C-4AC9-8B45-6790AFCC26DF}" type="pres">
      <dgm:prSet presAssocID="{7D5344FB-7497-4AF0-A17A-B81A0A288C18}" presName="Name0" presStyleCnt="0">
        <dgm:presLayoutVars>
          <dgm:dir/>
          <dgm:animLvl val="lvl"/>
          <dgm:resizeHandles val="exact"/>
        </dgm:presLayoutVars>
      </dgm:prSet>
      <dgm:spPr/>
    </dgm:pt>
    <dgm:pt modelId="{953AA820-29C8-4B08-A42F-A1C7A1D66AB1}" type="pres">
      <dgm:prSet presAssocID="{890901F5-DBE2-4AFD-AA58-EF565430BC49}" presName="Name8" presStyleCnt="0"/>
      <dgm:spPr/>
    </dgm:pt>
    <dgm:pt modelId="{DE0E1A4E-0BFC-4B3D-ADFE-9121D9ADFC96}" type="pres">
      <dgm:prSet presAssocID="{890901F5-DBE2-4AFD-AA58-EF565430BC49}" presName="level" presStyleLbl="node1" presStyleIdx="0" presStyleCnt="3">
        <dgm:presLayoutVars>
          <dgm:chMax val="1"/>
          <dgm:bulletEnabled val="1"/>
        </dgm:presLayoutVars>
      </dgm:prSet>
      <dgm:spPr/>
    </dgm:pt>
    <dgm:pt modelId="{CAE06A64-A8CE-48E6-837A-CAD50EF100B1}" type="pres">
      <dgm:prSet presAssocID="{890901F5-DBE2-4AFD-AA58-EF565430BC49}" presName="levelTx" presStyleLbl="revTx" presStyleIdx="0" presStyleCnt="0">
        <dgm:presLayoutVars>
          <dgm:chMax val="1"/>
          <dgm:bulletEnabled val="1"/>
        </dgm:presLayoutVars>
      </dgm:prSet>
      <dgm:spPr/>
    </dgm:pt>
    <dgm:pt modelId="{22E3D4CB-EA0D-4128-9882-4514A1D3C05B}" type="pres">
      <dgm:prSet presAssocID="{FC895EA9-8988-4278-A2E0-EC2F375D0B7B}" presName="Name8" presStyleCnt="0"/>
      <dgm:spPr/>
    </dgm:pt>
    <dgm:pt modelId="{AB656117-AE7C-4D5B-A7E8-7068A965A508}" type="pres">
      <dgm:prSet presAssocID="{FC895EA9-8988-4278-A2E0-EC2F375D0B7B}" presName="level" presStyleLbl="node1" presStyleIdx="1" presStyleCnt="3">
        <dgm:presLayoutVars>
          <dgm:chMax val="1"/>
          <dgm:bulletEnabled val="1"/>
        </dgm:presLayoutVars>
      </dgm:prSet>
      <dgm:spPr/>
    </dgm:pt>
    <dgm:pt modelId="{2452E95E-BBCC-40AB-9717-BAB2659A7905}" type="pres">
      <dgm:prSet presAssocID="{FC895EA9-8988-4278-A2E0-EC2F375D0B7B}" presName="levelTx" presStyleLbl="revTx" presStyleIdx="0" presStyleCnt="0">
        <dgm:presLayoutVars>
          <dgm:chMax val="1"/>
          <dgm:bulletEnabled val="1"/>
        </dgm:presLayoutVars>
      </dgm:prSet>
      <dgm:spPr/>
    </dgm:pt>
    <dgm:pt modelId="{B9519742-23DE-471A-B495-86DADD4BB5F9}" type="pres">
      <dgm:prSet presAssocID="{DA58F250-855C-41E8-83FD-52409FE1DC54}" presName="Name8" presStyleCnt="0"/>
      <dgm:spPr/>
    </dgm:pt>
    <dgm:pt modelId="{76599310-FA8E-421C-97FA-0788C48607A0}" type="pres">
      <dgm:prSet presAssocID="{DA58F250-855C-41E8-83FD-52409FE1DC54}" presName="level" presStyleLbl="node1" presStyleIdx="2" presStyleCnt="3">
        <dgm:presLayoutVars>
          <dgm:chMax val="1"/>
          <dgm:bulletEnabled val="1"/>
        </dgm:presLayoutVars>
      </dgm:prSet>
      <dgm:spPr/>
    </dgm:pt>
    <dgm:pt modelId="{5C95AF2F-2AD3-4174-B1D1-6C8E87544659}" type="pres">
      <dgm:prSet presAssocID="{DA58F250-855C-41E8-83FD-52409FE1DC54}" presName="levelTx" presStyleLbl="revTx" presStyleIdx="0" presStyleCnt="0">
        <dgm:presLayoutVars>
          <dgm:chMax val="1"/>
          <dgm:bulletEnabled val="1"/>
        </dgm:presLayoutVars>
      </dgm:prSet>
      <dgm:spPr/>
    </dgm:pt>
  </dgm:ptLst>
  <dgm:cxnLst>
    <dgm:cxn modelId="{D8B89421-B796-490B-8209-CED26A9114BA}" type="presOf" srcId="{FC895EA9-8988-4278-A2E0-EC2F375D0B7B}" destId="{2452E95E-BBCC-40AB-9717-BAB2659A7905}" srcOrd="1" destOrd="0" presId="urn:microsoft.com/office/officeart/2005/8/layout/pyramid1"/>
    <dgm:cxn modelId="{BB73FB3A-1BB8-492A-9136-519EDFE8B148}" type="presOf" srcId="{890901F5-DBE2-4AFD-AA58-EF565430BC49}" destId="{DE0E1A4E-0BFC-4B3D-ADFE-9121D9ADFC96}" srcOrd="0" destOrd="0" presId="urn:microsoft.com/office/officeart/2005/8/layout/pyramid1"/>
    <dgm:cxn modelId="{CD5DE848-D987-416A-8472-9749588555FB}" type="presOf" srcId="{7D5344FB-7497-4AF0-A17A-B81A0A288C18}" destId="{73D44B94-9D7C-4AC9-8B45-6790AFCC26DF}" srcOrd="0" destOrd="0" presId="urn:microsoft.com/office/officeart/2005/8/layout/pyramid1"/>
    <dgm:cxn modelId="{EBA2844F-008A-46C8-B03F-D48FB4B5C94E}" srcId="{7D5344FB-7497-4AF0-A17A-B81A0A288C18}" destId="{890901F5-DBE2-4AFD-AA58-EF565430BC49}" srcOrd="0" destOrd="0" parTransId="{FF2121DC-796E-4F9F-A301-BFE34F7D7C61}" sibTransId="{174427E5-EB80-4806-A9FE-FE0AEB35DA17}"/>
    <dgm:cxn modelId="{15F83C70-5B31-4AC5-A495-D30F60E1E2B6}" type="presOf" srcId="{890901F5-DBE2-4AFD-AA58-EF565430BC49}" destId="{CAE06A64-A8CE-48E6-837A-CAD50EF100B1}" srcOrd="1" destOrd="0" presId="urn:microsoft.com/office/officeart/2005/8/layout/pyramid1"/>
    <dgm:cxn modelId="{974DE854-C4DD-4F4A-B525-949F0232FBDB}" srcId="{7D5344FB-7497-4AF0-A17A-B81A0A288C18}" destId="{DA58F250-855C-41E8-83FD-52409FE1DC54}" srcOrd="2" destOrd="0" parTransId="{B75A2224-49A4-4F52-81C3-8316D8CABEFA}" sibTransId="{B220AB67-455C-4651-8D6D-CD94C9DFF585}"/>
    <dgm:cxn modelId="{94E18C9C-ED17-4916-BCF3-7E86243646BE}" srcId="{7D5344FB-7497-4AF0-A17A-B81A0A288C18}" destId="{FC895EA9-8988-4278-A2E0-EC2F375D0B7B}" srcOrd="1" destOrd="0" parTransId="{99A455C7-5D60-4846-B9E5-C1A91066F028}" sibTransId="{4CC6A5F5-8690-4767-A3D5-BAEE954C4CD7}"/>
    <dgm:cxn modelId="{D4CFE2B4-A4C4-4BBB-8128-FE04462105E3}" type="presOf" srcId="{FC895EA9-8988-4278-A2E0-EC2F375D0B7B}" destId="{AB656117-AE7C-4D5B-A7E8-7068A965A508}" srcOrd="0" destOrd="0" presId="urn:microsoft.com/office/officeart/2005/8/layout/pyramid1"/>
    <dgm:cxn modelId="{A19187D2-2F10-4205-8529-D982F3F4D44E}" type="presOf" srcId="{DA58F250-855C-41E8-83FD-52409FE1DC54}" destId="{76599310-FA8E-421C-97FA-0788C48607A0}" srcOrd="0" destOrd="0" presId="urn:microsoft.com/office/officeart/2005/8/layout/pyramid1"/>
    <dgm:cxn modelId="{A194B1EA-5F3D-4BBD-A05C-4260EDBCF95A}" type="presOf" srcId="{DA58F250-855C-41E8-83FD-52409FE1DC54}" destId="{5C95AF2F-2AD3-4174-B1D1-6C8E87544659}" srcOrd="1" destOrd="0" presId="urn:microsoft.com/office/officeart/2005/8/layout/pyramid1"/>
    <dgm:cxn modelId="{E053DA64-7FD5-496B-B33B-5D987C6C02D2}" type="presParOf" srcId="{73D44B94-9D7C-4AC9-8B45-6790AFCC26DF}" destId="{953AA820-29C8-4B08-A42F-A1C7A1D66AB1}" srcOrd="0" destOrd="0" presId="urn:microsoft.com/office/officeart/2005/8/layout/pyramid1"/>
    <dgm:cxn modelId="{542A8E62-C49F-42DF-8C81-FF83F0F15EEA}" type="presParOf" srcId="{953AA820-29C8-4B08-A42F-A1C7A1D66AB1}" destId="{DE0E1A4E-0BFC-4B3D-ADFE-9121D9ADFC96}" srcOrd="0" destOrd="0" presId="urn:microsoft.com/office/officeart/2005/8/layout/pyramid1"/>
    <dgm:cxn modelId="{B95BFB5C-7FF1-44A5-845F-0A3BD729F97D}" type="presParOf" srcId="{953AA820-29C8-4B08-A42F-A1C7A1D66AB1}" destId="{CAE06A64-A8CE-48E6-837A-CAD50EF100B1}" srcOrd="1" destOrd="0" presId="urn:microsoft.com/office/officeart/2005/8/layout/pyramid1"/>
    <dgm:cxn modelId="{40BAB15C-5DB8-4123-9F26-DAAE8E7B74F3}" type="presParOf" srcId="{73D44B94-9D7C-4AC9-8B45-6790AFCC26DF}" destId="{22E3D4CB-EA0D-4128-9882-4514A1D3C05B}" srcOrd="1" destOrd="0" presId="urn:microsoft.com/office/officeart/2005/8/layout/pyramid1"/>
    <dgm:cxn modelId="{8219F49D-6C39-4561-AB16-434D1E5DE031}" type="presParOf" srcId="{22E3D4CB-EA0D-4128-9882-4514A1D3C05B}" destId="{AB656117-AE7C-4D5B-A7E8-7068A965A508}" srcOrd="0" destOrd="0" presId="urn:microsoft.com/office/officeart/2005/8/layout/pyramid1"/>
    <dgm:cxn modelId="{FE532752-0DA1-4CE5-AF0B-D8746A453159}" type="presParOf" srcId="{22E3D4CB-EA0D-4128-9882-4514A1D3C05B}" destId="{2452E95E-BBCC-40AB-9717-BAB2659A7905}" srcOrd="1" destOrd="0" presId="urn:microsoft.com/office/officeart/2005/8/layout/pyramid1"/>
    <dgm:cxn modelId="{C827576A-FC60-4A23-9BD0-79124907D49D}" type="presParOf" srcId="{73D44B94-9D7C-4AC9-8B45-6790AFCC26DF}" destId="{B9519742-23DE-471A-B495-86DADD4BB5F9}" srcOrd="2" destOrd="0" presId="urn:microsoft.com/office/officeart/2005/8/layout/pyramid1"/>
    <dgm:cxn modelId="{3C4680CD-6B77-47AF-8F35-2C472064497A}" type="presParOf" srcId="{B9519742-23DE-471A-B495-86DADD4BB5F9}" destId="{76599310-FA8E-421C-97FA-0788C48607A0}" srcOrd="0" destOrd="0" presId="urn:microsoft.com/office/officeart/2005/8/layout/pyramid1"/>
    <dgm:cxn modelId="{706E19C6-7220-4142-A0AF-2D013662D470}" type="presParOf" srcId="{B9519742-23DE-471A-B495-86DADD4BB5F9}" destId="{5C95AF2F-2AD3-4174-B1D1-6C8E8754465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5344FB-7497-4AF0-A17A-B81A0A288C18}" type="doc">
      <dgm:prSet loTypeId="urn:microsoft.com/office/officeart/2005/8/layout/pyramid1" loCatId="pyramid" qsTypeId="urn:microsoft.com/office/officeart/2005/8/quickstyle/simple1" qsCatId="simple" csTypeId="urn:microsoft.com/office/officeart/2005/8/colors/colorful4" csCatId="colorful" phldr="1"/>
      <dgm:spPr/>
    </dgm:pt>
    <dgm:pt modelId="{890901F5-DBE2-4AFD-AA58-EF565430BC49}">
      <dgm:prSet phldrT="[テキスト]"/>
      <dgm:spPr/>
      <dgm:t>
        <a:bodyPr/>
        <a:lstStyle/>
        <a:p>
          <a:r>
            <a:rPr kumimoji="1" lang="en-US" altLang="ja-JP" b="1" dirty="0"/>
            <a:t>Mission</a:t>
          </a:r>
          <a:endParaRPr kumimoji="1" lang="ja-JP" altLang="en-US" b="1" dirty="0"/>
        </a:p>
      </dgm:t>
    </dgm:pt>
    <dgm:pt modelId="{FF2121DC-796E-4F9F-A301-BFE34F7D7C61}" type="parTrans" cxnId="{EBA2844F-008A-46C8-B03F-D48FB4B5C94E}">
      <dgm:prSet/>
      <dgm:spPr/>
      <dgm:t>
        <a:bodyPr/>
        <a:lstStyle/>
        <a:p>
          <a:endParaRPr kumimoji="1" lang="ja-JP" altLang="en-US" b="1"/>
        </a:p>
      </dgm:t>
    </dgm:pt>
    <dgm:pt modelId="{174427E5-EB80-4806-A9FE-FE0AEB35DA17}" type="sibTrans" cxnId="{EBA2844F-008A-46C8-B03F-D48FB4B5C94E}">
      <dgm:prSet/>
      <dgm:spPr/>
      <dgm:t>
        <a:bodyPr/>
        <a:lstStyle/>
        <a:p>
          <a:endParaRPr kumimoji="1" lang="ja-JP" altLang="en-US" b="1"/>
        </a:p>
      </dgm:t>
    </dgm:pt>
    <dgm:pt modelId="{DA58F250-855C-41E8-83FD-52409FE1DC54}">
      <dgm:prSet phldrT="[テキスト]"/>
      <dgm:spPr/>
      <dgm:t>
        <a:bodyPr/>
        <a:lstStyle/>
        <a:p>
          <a:r>
            <a:rPr kumimoji="1" lang="en-US" altLang="ja-JP" b="1" dirty="0"/>
            <a:t>Value</a:t>
          </a:r>
          <a:endParaRPr kumimoji="1" lang="ja-JP" altLang="en-US" b="1" dirty="0"/>
        </a:p>
      </dgm:t>
    </dgm:pt>
    <dgm:pt modelId="{B75A2224-49A4-4F52-81C3-8316D8CABEFA}" type="parTrans" cxnId="{974DE854-C4DD-4F4A-B525-949F0232FBDB}">
      <dgm:prSet/>
      <dgm:spPr/>
      <dgm:t>
        <a:bodyPr/>
        <a:lstStyle/>
        <a:p>
          <a:endParaRPr kumimoji="1" lang="ja-JP" altLang="en-US" b="1"/>
        </a:p>
      </dgm:t>
    </dgm:pt>
    <dgm:pt modelId="{B220AB67-455C-4651-8D6D-CD94C9DFF585}" type="sibTrans" cxnId="{974DE854-C4DD-4F4A-B525-949F0232FBDB}">
      <dgm:prSet/>
      <dgm:spPr/>
      <dgm:t>
        <a:bodyPr/>
        <a:lstStyle/>
        <a:p>
          <a:endParaRPr kumimoji="1" lang="ja-JP" altLang="en-US" b="1"/>
        </a:p>
      </dgm:t>
    </dgm:pt>
    <dgm:pt modelId="{FC895EA9-8988-4278-A2E0-EC2F375D0B7B}">
      <dgm:prSet phldrT="[テキスト]"/>
      <dgm:spPr/>
      <dgm:t>
        <a:bodyPr/>
        <a:lstStyle/>
        <a:p>
          <a:r>
            <a:rPr kumimoji="1" lang="en-US" altLang="ja-JP" b="1" dirty="0"/>
            <a:t>Vision</a:t>
          </a:r>
          <a:endParaRPr kumimoji="1" lang="ja-JP" altLang="en-US" b="1" dirty="0"/>
        </a:p>
      </dgm:t>
    </dgm:pt>
    <dgm:pt modelId="{99A455C7-5D60-4846-B9E5-C1A91066F028}" type="parTrans" cxnId="{94E18C9C-ED17-4916-BCF3-7E86243646BE}">
      <dgm:prSet/>
      <dgm:spPr/>
      <dgm:t>
        <a:bodyPr/>
        <a:lstStyle/>
        <a:p>
          <a:endParaRPr kumimoji="1" lang="ja-JP" altLang="en-US" b="1"/>
        </a:p>
      </dgm:t>
    </dgm:pt>
    <dgm:pt modelId="{4CC6A5F5-8690-4767-A3D5-BAEE954C4CD7}" type="sibTrans" cxnId="{94E18C9C-ED17-4916-BCF3-7E86243646BE}">
      <dgm:prSet/>
      <dgm:spPr/>
      <dgm:t>
        <a:bodyPr/>
        <a:lstStyle/>
        <a:p>
          <a:endParaRPr kumimoji="1" lang="ja-JP" altLang="en-US" b="1"/>
        </a:p>
      </dgm:t>
    </dgm:pt>
    <dgm:pt modelId="{73D44B94-9D7C-4AC9-8B45-6790AFCC26DF}" type="pres">
      <dgm:prSet presAssocID="{7D5344FB-7497-4AF0-A17A-B81A0A288C18}" presName="Name0" presStyleCnt="0">
        <dgm:presLayoutVars>
          <dgm:dir/>
          <dgm:animLvl val="lvl"/>
          <dgm:resizeHandles val="exact"/>
        </dgm:presLayoutVars>
      </dgm:prSet>
      <dgm:spPr/>
    </dgm:pt>
    <dgm:pt modelId="{953AA820-29C8-4B08-A42F-A1C7A1D66AB1}" type="pres">
      <dgm:prSet presAssocID="{890901F5-DBE2-4AFD-AA58-EF565430BC49}" presName="Name8" presStyleCnt="0"/>
      <dgm:spPr/>
    </dgm:pt>
    <dgm:pt modelId="{DE0E1A4E-0BFC-4B3D-ADFE-9121D9ADFC96}" type="pres">
      <dgm:prSet presAssocID="{890901F5-DBE2-4AFD-AA58-EF565430BC49}" presName="level" presStyleLbl="node1" presStyleIdx="0" presStyleCnt="3">
        <dgm:presLayoutVars>
          <dgm:chMax val="1"/>
          <dgm:bulletEnabled val="1"/>
        </dgm:presLayoutVars>
      </dgm:prSet>
      <dgm:spPr/>
    </dgm:pt>
    <dgm:pt modelId="{CAE06A64-A8CE-48E6-837A-CAD50EF100B1}" type="pres">
      <dgm:prSet presAssocID="{890901F5-DBE2-4AFD-AA58-EF565430BC49}" presName="levelTx" presStyleLbl="revTx" presStyleIdx="0" presStyleCnt="0">
        <dgm:presLayoutVars>
          <dgm:chMax val="1"/>
          <dgm:bulletEnabled val="1"/>
        </dgm:presLayoutVars>
      </dgm:prSet>
      <dgm:spPr/>
    </dgm:pt>
    <dgm:pt modelId="{22E3D4CB-EA0D-4128-9882-4514A1D3C05B}" type="pres">
      <dgm:prSet presAssocID="{FC895EA9-8988-4278-A2E0-EC2F375D0B7B}" presName="Name8" presStyleCnt="0"/>
      <dgm:spPr/>
    </dgm:pt>
    <dgm:pt modelId="{AB656117-AE7C-4D5B-A7E8-7068A965A508}" type="pres">
      <dgm:prSet presAssocID="{FC895EA9-8988-4278-A2E0-EC2F375D0B7B}" presName="level" presStyleLbl="node1" presStyleIdx="1" presStyleCnt="3">
        <dgm:presLayoutVars>
          <dgm:chMax val="1"/>
          <dgm:bulletEnabled val="1"/>
        </dgm:presLayoutVars>
      </dgm:prSet>
      <dgm:spPr/>
    </dgm:pt>
    <dgm:pt modelId="{2452E95E-BBCC-40AB-9717-BAB2659A7905}" type="pres">
      <dgm:prSet presAssocID="{FC895EA9-8988-4278-A2E0-EC2F375D0B7B}" presName="levelTx" presStyleLbl="revTx" presStyleIdx="0" presStyleCnt="0">
        <dgm:presLayoutVars>
          <dgm:chMax val="1"/>
          <dgm:bulletEnabled val="1"/>
        </dgm:presLayoutVars>
      </dgm:prSet>
      <dgm:spPr/>
    </dgm:pt>
    <dgm:pt modelId="{B9519742-23DE-471A-B495-86DADD4BB5F9}" type="pres">
      <dgm:prSet presAssocID="{DA58F250-855C-41E8-83FD-52409FE1DC54}" presName="Name8" presStyleCnt="0"/>
      <dgm:spPr/>
    </dgm:pt>
    <dgm:pt modelId="{76599310-FA8E-421C-97FA-0788C48607A0}" type="pres">
      <dgm:prSet presAssocID="{DA58F250-855C-41E8-83FD-52409FE1DC54}" presName="level" presStyleLbl="node1" presStyleIdx="2" presStyleCnt="3">
        <dgm:presLayoutVars>
          <dgm:chMax val="1"/>
          <dgm:bulletEnabled val="1"/>
        </dgm:presLayoutVars>
      </dgm:prSet>
      <dgm:spPr/>
    </dgm:pt>
    <dgm:pt modelId="{5C95AF2F-2AD3-4174-B1D1-6C8E87544659}" type="pres">
      <dgm:prSet presAssocID="{DA58F250-855C-41E8-83FD-52409FE1DC54}" presName="levelTx" presStyleLbl="revTx" presStyleIdx="0" presStyleCnt="0">
        <dgm:presLayoutVars>
          <dgm:chMax val="1"/>
          <dgm:bulletEnabled val="1"/>
        </dgm:presLayoutVars>
      </dgm:prSet>
      <dgm:spPr/>
    </dgm:pt>
  </dgm:ptLst>
  <dgm:cxnLst>
    <dgm:cxn modelId="{D8B89421-B796-490B-8209-CED26A9114BA}" type="presOf" srcId="{FC895EA9-8988-4278-A2E0-EC2F375D0B7B}" destId="{2452E95E-BBCC-40AB-9717-BAB2659A7905}" srcOrd="1" destOrd="0" presId="urn:microsoft.com/office/officeart/2005/8/layout/pyramid1"/>
    <dgm:cxn modelId="{BB73FB3A-1BB8-492A-9136-519EDFE8B148}" type="presOf" srcId="{890901F5-DBE2-4AFD-AA58-EF565430BC49}" destId="{DE0E1A4E-0BFC-4B3D-ADFE-9121D9ADFC96}" srcOrd="0" destOrd="0" presId="urn:microsoft.com/office/officeart/2005/8/layout/pyramid1"/>
    <dgm:cxn modelId="{CD5DE848-D987-416A-8472-9749588555FB}" type="presOf" srcId="{7D5344FB-7497-4AF0-A17A-B81A0A288C18}" destId="{73D44B94-9D7C-4AC9-8B45-6790AFCC26DF}" srcOrd="0" destOrd="0" presId="urn:microsoft.com/office/officeart/2005/8/layout/pyramid1"/>
    <dgm:cxn modelId="{EBA2844F-008A-46C8-B03F-D48FB4B5C94E}" srcId="{7D5344FB-7497-4AF0-A17A-B81A0A288C18}" destId="{890901F5-DBE2-4AFD-AA58-EF565430BC49}" srcOrd="0" destOrd="0" parTransId="{FF2121DC-796E-4F9F-A301-BFE34F7D7C61}" sibTransId="{174427E5-EB80-4806-A9FE-FE0AEB35DA17}"/>
    <dgm:cxn modelId="{15F83C70-5B31-4AC5-A495-D30F60E1E2B6}" type="presOf" srcId="{890901F5-DBE2-4AFD-AA58-EF565430BC49}" destId="{CAE06A64-A8CE-48E6-837A-CAD50EF100B1}" srcOrd="1" destOrd="0" presId="urn:microsoft.com/office/officeart/2005/8/layout/pyramid1"/>
    <dgm:cxn modelId="{974DE854-C4DD-4F4A-B525-949F0232FBDB}" srcId="{7D5344FB-7497-4AF0-A17A-B81A0A288C18}" destId="{DA58F250-855C-41E8-83FD-52409FE1DC54}" srcOrd="2" destOrd="0" parTransId="{B75A2224-49A4-4F52-81C3-8316D8CABEFA}" sibTransId="{B220AB67-455C-4651-8D6D-CD94C9DFF585}"/>
    <dgm:cxn modelId="{94E18C9C-ED17-4916-BCF3-7E86243646BE}" srcId="{7D5344FB-7497-4AF0-A17A-B81A0A288C18}" destId="{FC895EA9-8988-4278-A2E0-EC2F375D0B7B}" srcOrd="1" destOrd="0" parTransId="{99A455C7-5D60-4846-B9E5-C1A91066F028}" sibTransId="{4CC6A5F5-8690-4767-A3D5-BAEE954C4CD7}"/>
    <dgm:cxn modelId="{D4CFE2B4-A4C4-4BBB-8128-FE04462105E3}" type="presOf" srcId="{FC895EA9-8988-4278-A2E0-EC2F375D0B7B}" destId="{AB656117-AE7C-4D5B-A7E8-7068A965A508}" srcOrd="0" destOrd="0" presId="urn:microsoft.com/office/officeart/2005/8/layout/pyramid1"/>
    <dgm:cxn modelId="{A19187D2-2F10-4205-8529-D982F3F4D44E}" type="presOf" srcId="{DA58F250-855C-41E8-83FD-52409FE1DC54}" destId="{76599310-FA8E-421C-97FA-0788C48607A0}" srcOrd="0" destOrd="0" presId="urn:microsoft.com/office/officeart/2005/8/layout/pyramid1"/>
    <dgm:cxn modelId="{A194B1EA-5F3D-4BBD-A05C-4260EDBCF95A}" type="presOf" srcId="{DA58F250-855C-41E8-83FD-52409FE1DC54}" destId="{5C95AF2F-2AD3-4174-B1D1-6C8E87544659}" srcOrd="1" destOrd="0" presId="urn:microsoft.com/office/officeart/2005/8/layout/pyramid1"/>
    <dgm:cxn modelId="{E053DA64-7FD5-496B-B33B-5D987C6C02D2}" type="presParOf" srcId="{73D44B94-9D7C-4AC9-8B45-6790AFCC26DF}" destId="{953AA820-29C8-4B08-A42F-A1C7A1D66AB1}" srcOrd="0" destOrd="0" presId="urn:microsoft.com/office/officeart/2005/8/layout/pyramid1"/>
    <dgm:cxn modelId="{542A8E62-C49F-42DF-8C81-FF83F0F15EEA}" type="presParOf" srcId="{953AA820-29C8-4B08-A42F-A1C7A1D66AB1}" destId="{DE0E1A4E-0BFC-4B3D-ADFE-9121D9ADFC96}" srcOrd="0" destOrd="0" presId="urn:microsoft.com/office/officeart/2005/8/layout/pyramid1"/>
    <dgm:cxn modelId="{B95BFB5C-7FF1-44A5-845F-0A3BD729F97D}" type="presParOf" srcId="{953AA820-29C8-4B08-A42F-A1C7A1D66AB1}" destId="{CAE06A64-A8CE-48E6-837A-CAD50EF100B1}" srcOrd="1" destOrd="0" presId="urn:microsoft.com/office/officeart/2005/8/layout/pyramid1"/>
    <dgm:cxn modelId="{40BAB15C-5DB8-4123-9F26-DAAE8E7B74F3}" type="presParOf" srcId="{73D44B94-9D7C-4AC9-8B45-6790AFCC26DF}" destId="{22E3D4CB-EA0D-4128-9882-4514A1D3C05B}" srcOrd="1" destOrd="0" presId="urn:microsoft.com/office/officeart/2005/8/layout/pyramid1"/>
    <dgm:cxn modelId="{8219F49D-6C39-4561-AB16-434D1E5DE031}" type="presParOf" srcId="{22E3D4CB-EA0D-4128-9882-4514A1D3C05B}" destId="{AB656117-AE7C-4D5B-A7E8-7068A965A508}" srcOrd="0" destOrd="0" presId="urn:microsoft.com/office/officeart/2005/8/layout/pyramid1"/>
    <dgm:cxn modelId="{FE532752-0DA1-4CE5-AF0B-D8746A453159}" type="presParOf" srcId="{22E3D4CB-EA0D-4128-9882-4514A1D3C05B}" destId="{2452E95E-BBCC-40AB-9717-BAB2659A7905}" srcOrd="1" destOrd="0" presId="urn:microsoft.com/office/officeart/2005/8/layout/pyramid1"/>
    <dgm:cxn modelId="{C827576A-FC60-4A23-9BD0-79124907D49D}" type="presParOf" srcId="{73D44B94-9D7C-4AC9-8B45-6790AFCC26DF}" destId="{B9519742-23DE-471A-B495-86DADD4BB5F9}" srcOrd="2" destOrd="0" presId="urn:microsoft.com/office/officeart/2005/8/layout/pyramid1"/>
    <dgm:cxn modelId="{3C4680CD-6B77-47AF-8F35-2C472064497A}" type="presParOf" srcId="{B9519742-23DE-471A-B495-86DADD4BB5F9}" destId="{76599310-FA8E-421C-97FA-0788C48607A0}" srcOrd="0" destOrd="0" presId="urn:microsoft.com/office/officeart/2005/8/layout/pyramid1"/>
    <dgm:cxn modelId="{706E19C6-7220-4142-A0AF-2D013662D470}" type="presParOf" srcId="{B9519742-23DE-471A-B495-86DADD4BB5F9}" destId="{5C95AF2F-2AD3-4174-B1D1-6C8E87544659}" srcOrd="1" destOrd="0" presId="urn:microsoft.com/office/officeart/2005/8/layout/pyramid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5344FB-7497-4AF0-A17A-B81A0A288C18}" type="doc">
      <dgm:prSet loTypeId="urn:microsoft.com/office/officeart/2005/8/layout/pyramid1" loCatId="pyramid" qsTypeId="urn:microsoft.com/office/officeart/2005/8/quickstyle/simple1" qsCatId="simple" csTypeId="urn:microsoft.com/office/officeart/2005/8/colors/colorful1" csCatId="colorful" phldr="1"/>
      <dgm:spPr/>
    </dgm:pt>
    <dgm:pt modelId="{890901F5-DBE2-4AFD-AA58-EF565430BC49}">
      <dgm:prSet phldrT="[テキスト]"/>
      <dgm:spPr/>
      <dgm:t>
        <a:bodyPr/>
        <a:lstStyle/>
        <a:p>
          <a:r>
            <a:rPr kumimoji="1" lang="en-US" altLang="ja-JP" b="1" dirty="0"/>
            <a:t>Purpose</a:t>
          </a:r>
          <a:r>
            <a:rPr kumimoji="1" lang="ja-JP" altLang="en-US" b="1" dirty="0"/>
            <a:t>（志）</a:t>
          </a:r>
          <a:endParaRPr kumimoji="1" lang="en-US" altLang="ja-JP" b="1" dirty="0"/>
        </a:p>
      </dgm:t>
    </dgm:pt>
    <dgm:pt modelId="{FF2121DC-796E-4F9F-A301-BFE34F7D7C61}" type="parTrans" cxnId="{EBA2844F-008A-46C8-B03F-D48FB4B5C94E}">
      <dgm:prSet/>
      <dgm:spPr/>
      <dgm:t>
        <a:bodyPr/>
        <a:lstStyle/>
        <a:p>
          <a:endParaRPr kumimoji="1" lang="ja-JP" altLang="en-US" b="1"/>
        </a:p>
      </dgm:t>
    </dgm:pt>
    <dgm:pt modelId="{174427E5-EB80-4806-A9FE-FE0AEB35DA17}" type="sibTrans" cxnId="{EBA2844F-008A-46C8-B03F-D48FB4B5C94E}">
      <dgm:prSet/>
      <dgm:spPr/>
      <dgm:t>
        <a:bodyPr/>
        <a:lstStyle/>
        <a:p>
          <a:endParaRPr kumimoji="1" lang="ja-JP" altLang="en-US" b="1"/>
        </a:p>
      </dgm:t>
    </dgm:pt>
    <dgm:pt modelId="{DA58F250-855C-41E8-83FD-52409FE1DC54}">
      <dgm:prSet phldrT="[テキスト]"/>
      <dgm:spPr/>
      <dgm:t>
        <a:bodyPr/>
        <a:lstStyle/>
        <a:p>
          <a:r>
            <a:rPr kumimoji="1" lang="en-US" altLang="ja-JP" b="1" dirty="0"/>
            <a:t>Belief</a:t>
          </a:r>
          <a:r>
            <a:rPr kumimoji="1" lang="ja-JP" altLang="en-US" b="1" dirty="0"/>
            <a:t>（信念）</a:t>
          </a:r>
        </a:p>
      </dgm:t>
    </dgm:pt>
    <dgm:pt modelId="{B75A2224-49A4-4F52-81C3-8316D8CABEFA}" type="parTrans" cxnId="{974DE854-C4DD-4F4A-B525-949F0232FBDB}">
      <dgm:prSet/>
      <dgm:spPr/>
      <dgm:t>
        <a:bodyPr/>
        <a:lstStyle/>
        <a:p>
          <a:endParaRPr kumimoji="1" lang="ja-JP" altLang="en-US" b="1"/>
        </a:p>
      </dgm:t>
    </dgm:pt>
    <dgm:pt modelId="{B220AB67-455C-4651-8D6D-CD94C9DFF585}" type="sibTrans" cxnId="{974DE854-C4DD-4F4A-B525-949F0232FBDB}">
      <dgm:prSet/>
      <dgm:spPr/>
      <dgm:t>
        <a:bodyPr/>
        <a:lstStyle/>
        <a:p>
          <a:endParaRPr kumimoji="1" lang="ja-JP" altLang="en-US" b="1"/>
        </a:p>
      </dgm:t>
    </dgm:pt>
    <dgm:pt modelId="{FC895EA9-8988-4278-A2E0-EC2F375D0B7B}">
      <dgm:prSet phldrT="[テキスト]"/>
      <dgm:spPr/>
      <dgm:t>
        <a:bodyPr/>
        <a:lstStyle/>
        <a:p>
          <a:r>
            <a:rPr kumimoji="1" lang="en-US" altLang="ja-JP" b="1" dirty="0"/>
            <a:t>Dream</a:t>
          </a:r>
          <a:r>
            <a:rPr kumimoji="1" lang="ja-JP" altLang="en-US" b="1" dirty="0"/>
            <a:t>（夢）</a:t>
          </a:r>
        </a:p>
      </dgm:t>
    </dgm:pt>
    <dgm:pt modelId="{99A455C7-5D60-4846-B9E5-C1A91066F028}" type="parTrans" cxnId="{94E18C9C-ED17-4916-BCF3-7E86243646BE}">
      <dgm:prSet/>
      <dgm:spPr/>
      <dgm:t>
        <a:bodyPr/>
        <a:lstStyle/>
        <a:p>
          <a:endParaRPr kumimoji="1" lang="ja-JP" altLang="en-US" b="1"/>
        </a:p>
      </dgm:t>
    </dgm:pt>
    <dgm:pt modelId="{4CC6A5F5-8690-4767-A3D5-BAEE954C4CD7}" type="sibTrans" cxnId="{94E18C9C-ED17-4916-BCF3-7E86243646BE}">
      <dgm:prSet/>
      <dgm:spPr/>
      <dgm:t>
        <a:bodyPr/>
        <a:lstStyle/>
        <a:p>
          <a:endParaRPr kumimoji="1" lang="ja-JP" altLang="en-US" b="1"/>
        </a:p>
      </dgm:t>
    </dgm:pt>
    <dgm:pt modelId="{73D44B94-9D7C-4AC9-8B45-6790AFCC26DF}" type="pres">
      <dgm:prSet presAssocID="{7D5344FB-7497-4AF0-A17A-B81A0A288C18}" presName="Name0" presStyleCnt="0">
        <dgm:presLayoutVars>
          <dgm:dir/>
          <dgm:animLvl val="lvl"/>
          <dgm:resizeHandles val="exact"/>
        </dgm:presLayoutVars>
      </dgm:prSet>
      <dgm:spPr/>
    </dgm:pt>
    <dgm:pt modelId="{953AA820-29C8-4B08-A42F-A1C7A1D66AB1}" type="pres">
      <dgm:prSet presAssocID="{890901F5-DBE2-4AFD-AA58-EF565430BC49}" presName="Name8" presStyleCnt="0"/>
      <dgm:spPr/>
    </dgm:pt>
    <dgm:pt modelId="{DE0E1A4E-0BFC-4B3D-ADFE-9121D9ADFC96}" type="pres">
      <dgm:prSet presAssocID="{890901F5-DBE2-4AFD-AA58-EF565430BC49}" presName="level" presStyleLbl="node1" presStyleIdx="0" presStyleCnt="3">
        <dgm:presLayoutVars>
          <dgm:chMax val="1"/>
          <dgm:bulletEnabled val="1"/>
        </dgm:presLayoutVars>
      </dgm:prSet>
      <dgm:spPr/>
    </dgm:pt>
    <dgm:pt modelId="{CAE06A64-A8CE-48E6-837A-CAD50EF100B1}" type="pres">
      <dgm:prSet presAssocID="{890901F5-DBE2-4AFD-AA58-EF565430BC49}" presName="levelTx" presStyleLbl="revTx" presStyleIdx="0" presStyleCnt="0">
        <dgm:presLayoutVars>
          <dgm:chMax val="1"/>
          <dgm:bulletEnabled val="1"/>
        </dgm:presLayoutVars>
      </dgm:prSet>
      <dgm:spPr/>
    </dgm:pt>
    <dgm:pt modelId="{22E3D4CB-EA0D-4128-9882-4514A1D3C05B}" type="pres">
      <dgm:prSet presAssocID="{FC895EA9-8988-4278-A2E0-EC2F375D0B7B}" presName="Name8" presStyleCnt="0"/>
      <dgm:spPr/>
    </dgm:pt>
    <dgm:pt modelId="{AB656117-AE7C-4D5B-A7E8-7068A965A508}" type="pres">
      <dgm:prSet presAssocID="{FC895EA9-8988-4278-A2E0-EC2F375D0B7B}" presName="level" presStyleLbl="node1" presStyleIdx="1" presStyleCnt="3">
        <dgm:presLayoutVars>
          <dgm:chMax val="1"/>
          <dgm:bulletEnabled val="1"/>
        </dgm:presLayoutVars>
      </dgm:prSet>
      <dgm:spPr/>
    </dgm:pt>
    <dgm:pt modelId="{2452E95E-BBCC-40AB-9717-BAB2659A7905}" type="pres">
      <dgm:prSet presAssocID="{FC895EA9-8988-4278-A2E0-EC2F375D0B7B}" presName="levelTx" presStyleLbl="revTx" presStyleIdx="0" presStyleCnt="0">
        <dgm:presLayoutVars>
          <dgm:chMax val="1"/>
          <dgm:bulletEnabled val="1"/>
        </dgm:presLayoutVars>
      </dgm:prSet>
      <dgm:spPr/>
    </dgm:pt>
    <dgm:pt modelId="{B9519742-23DE-471A-B495-86DADD4BB5F9}" type="pres">
      <dgm:prSet presAssocID="{DA58F250-855C-41E8-83FD-52409FE1DC54}" presName="Name8" presStyleCnt="0"/>
      <dgm:spPr/>
    </dgm:pt>
    <dgm:pt modelId="{76599310-FA8E-421C-97FA-0788C48607A0}" type="pres">
      <dgm:prSet presAssocID="{DA58F250-855C-41E8-83FD-52409FE1DC54}" presName="level" presStyleLbl="node1" presStyleIdx="2" presStyleCnt="3" custLinFactNeighborX="3982">
        <dgm:presLayoutVars>
          <dgm:chMax val="1"/>
          <dgm:bulletEnabled val="1"/>
        </dgm:presLayoutVars>
      </dgm:prSet>
      <dgm:spPr/>
    </dgm:pt>
    <dgm:pt modelId="{5C95AF2F-2AD3-4174-B1D1-6C8E87544659}" type="pres">
      <dgm:prSet presAssocID="{DA58F250-855C-41E8-83FD-52409FE1DC54}" presName="levelTx" presStyleLbl="revTx" presStyleIdx="0" presStyleCnt="0">
        <dgm:presLayoutVars>
          <dgm:chMax val="1"/>
          <dgm:bulletEnabled val="1"/>
        </dgm:presLayoutVars>
      </dgm:prSet>
      <dgm:spPr/>
    </dgm:pt>
  </dgm:ptLst>
  <dgm:cxnLst>
    <dgm:cxn modelId="{D8B89421-B796-490B-8209-CED26A9114BA}" type="presOf" srcId="{FC895EA9-8988-4278-A2E0-EC2F375D0B7B}" destId="{2452E95E-BBCC-40AB-9717-BAB2659A7905}" srcOrd="1" destOrd="0" presId="urn:microsoft.com/office/officeart/2005/8/layout/pyramid1"/>
    <dgm:cxn modelId="{BB73FB3A-1BB8-492A-9136-519EDFE8B148}" type="presOf" srcId="{890901F5-DBE2-4AFD-AA58-EF565430BC49}" destId="{DE0E1A4E-0BFC-4B3D-ADFE-9121D9ADFC96}" srcOrd="0" destOrd="0" presId="urn:microsoft.com/office/officeart/2005/8/layout/pyramid1"/>
    <dgm:cxn modelId="{CD5DE848-D987-416A-8472-9749588555FB}" type="presOf" srcId="{7D5344FB-7497-4AF0-A17A-B81A0A288C18}" destId="{73D44B94-9D7C-4AC9-8B45-6790AFCC26DF}" srcOrd="0" destOrd="0" presId="urn:microsoft.com/office/officeart/2005/8/layout/pyramid1"/>
    <dgm:cxn modelId="{EBA2844F-008A-46C8-B03F-D48FB4B5C94E}" srcId="{7D5344FB-7497-4AF0-A17A-B81A0A288C18}" destId="{890901F5-DBE2-4AFD-AA58-EF565430BC49}" srcOrd="0" destOrd="0" parTransId="{FF2121DC-796E-4F9F-A301-BFE34F7D7C61}" sibTransId="{174427E5-EB80-4806-A9FE-FE0AEB35DA17}"/>
    <dgm:cxn modelId="{15F83C70-5B31-4AC5-A495-D30F60E1E2B6}" type="presOf" srcId="{890901F5-DBE2-4AFD-AA58-EF565430BC49}" destId="{CAE06A64-A8CE-48E6-837A-CAD50EF100B1}" srcOrd="1" destOrd="0" presId="urn:microsoft.com/office/officeart/2005/8/layout/pyramid1"/>
    <dgm:cxn modelId="{974DE854-C4DD-4F4A-B525-949F0232FBDB}" srcId="{7D5344FB-7497-4AF0-A17A-B81A0A288C18}" destId="{DA58F250-855C-41E8-83FD-52409FE1DC54}" srcOrd="2" destOrd="0" parTransId="{B75A2224-49A4-4F52-81C3-8316D8CABEFA}" sibTransId="{B220AB67-455C-4651-8D6D-CD94C9DFF585}"/>
    <dgm:cxn modelId="{94E18C9C-ED17-4916-BCF3-7E86243646BE}" srcId="{7D5344FB-7497-4AF0-A17A-B81A0A288C18}" destId="{FC895EA9-8988-4278-A2E0-EC2F375D0B7B}" srcOrd="1" destOrd="0" parTransId="{99A455C7-5D60-4846-B9E5-C1A91066F028}" sibTransId="{4CC6A5F5-8690-4767-A3D5-BAEE954C4CD7}"/>
    <dgm:cxn modelId="{D4CFE2B4-A4C4-4BBB-8128-FE04462105E3}" type="presOf" srcId="{FC895EA9-8988-4278-A2E0-EC2F375D0B7B}" destId="{AB656117-AE7C-4D5B-A7E8-7068A965A508}" srcOrd="0" destOrd="0" presId="urn:microsoft.com/office/officeart/2005/8/layout/pyramid1"/>
    <dgm:cxn modelId="{A19187D2-2F10-4205-8529-D982F3F4D44E}" type="presOf" srcId="{DA58F250-855C-41E8-83FD-52409FE1DC54}" destId="{76599310-FA8E-421C-97FA-0788C48607A0}" srcOrd="0" destOrd="0" presId="urn:microsoft.com/office/officeart/2005/8/layout/pyramid1"/>
    <dgm:cxn modelId="{A194B1EA-5F3D-4BBD-A05C-4260EDBCF95A}" type="presOf" srcId="{DA58F250-855C-41E8-83FD-52409FE1DC54}" destId="{5C95AF2F-2AD3-4174-B1D1-6C8E87544659}" srcOrd="1" destOrd="0" presId="urn:microsoft.com/office/officeart/2005/8/layout/pyramid1"/>
    <dgm:cxn modelId="{E053DA64-7FD5-496B-B33B-5D987C6C02D2}" type="presParOf" srcId="{73D44B94-9D7C-4AC9-8B45-6790AFCC26DF}" destId="{953AA820-29C8-4B08-A42F-A1C7A1D66AB1}" srcOrd="0" destOrd="0" presId="urn:microsoft.com/office/officeart/2005/8/layout/pyramid1"/>
    <dgm:cxn modelId="{542A8E62-C49F-42DF-8C81-FF83F0F15EEA}" type="presParOf" srcId="{953AA820-29C8-4B08-A42F-A1C7A1D66AB1}" destId="{DE0E1A4E-0BFC-4B3D-ADFE-9121D9ADFC96}" srcOrd="0" destOrd="0" presId="urn:microsoft.com/office/officeart/2005/8/layout/pyramid1"/>
    <dgm:cxn modelId="{B95BFB5C-7FF1-44A5-845F-0A3BD729F97D}" type="presParOf" srcId="{953AA820-29C8-4B08-A42F-A1C7A1D66AB1}" destId="{CAE06A64-A8CE-48E6-837A-CAD50EF100B1}" srcOrd="1" destOrd="0" presId="urn:microsoft.com/office/officeart/2005/8/layout/pyramid1"/>
    <dgm:cxn modelId="{40BAB15C-5DB8-4123-9F26-DAAE8E7B74F3}" type="presParOf" srcId="{73D44B94-9D7C-4AC9-8B45-6790AFCC26DF}" destId="{22E3D4CB-EA0D-4128-9882-4514A1D3C05B}" srcOrd="1" destOrd="0" presId="urn:microsoft.com/office/officeart/2005/8/layout/pyramid1"/>
    <dgm:cxn modelId="{8219F49D-6C39-4561-AB16-434D1E5DE031}" type="presParOf" srcId="{22E3D4CB-EA0D-4128-9882-4514A1D3C05B}" destId="{AB656117-AE7C-4D5B-A7E8-7068A965A508}" srcOrd="0" destOrd="0" presId="urn:microsoft.com/office/officeart/2005/8/layout/pyramid1"/>
    <dgm:cxn modelId="{FE532752-0DA1-4CE5-AF0B-D8746A453159}" type="presParOf" srcId="{22E3D4CB-EA0D-4128-9882-4514A1D3C05B}" destId="{2452E95E-BBCC-40AB-9717-BAB2659A7905}" srcOrd="1" destOrd="0" presId="urn:microsoft.com/office/officeart/2005/8/layout/pyramid1"/>
    <dgm:cxn modelId="{C827576A-FC60-4A23-9BD0-79124907D49D}" type="presParOf" srcId="{73D44B94-9D7C-4AC9-8B45-6790AFCC26DF}" destId="{B9519742-23DE-471A-B495-86DADD4BB5F9}" srcOrd="2" destOrd="0" presId="urn:microsoft.com/office/officeart/2005/8/layout/pyramid1"/>
    <dgm:cxn modelId="{3C4680CD-6B77-47AF-8F35-2C472064497A}" type="presParOf" srcId="{B9519742-23DE-471A-B495-86DADD4BB5F9}" destId="{76599310-FA8E-421C-97FA-0788C48607A0}" srcOrd="0" destOrd="0" presId="urn:microsoft.com/office/officeart/2005/8/layout/pyramid1"/>
    <dgm:cxn modelId="{706E19C6-7220-4142-A0AF-2D013662D470}" type="presParOf" srcId="{B9519742-23DE-471A-B495-86DADD4BB5F9}" destId="{5C95AF2F-2AD3-4174-B1D1-6C8E87544659}" srcOrd="1" destOrd="0" presId="urn:microsoft.com/office/officeart/2005/8/layout/pyramid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8393AD0-6DEA-42D4-BA88-48C7405C1937}" type="doc">
      <dgm:prSet loTypeId="urn:microsoft.com/office/officeart/2005/8/layout/cycle8" loCatId="cycle" qsTypeId="urn:microsoft.com/office/officeart/2005/8/quickstyle/simple1" qsCatId="simple" csTypeId="urn:microsoft.com/office/officeart/2005/8/colors/accent1_2" csCatId="accent1" phldr="1"/>
      <dgm:spPr/>
    </dgm:pt>
    <dgm:pt modelId="{C6B1C0C0-AE6E-4663-872D-55A55B8A3F99}">
      <dgm:prSet phldrT="[テキスト]" custT="1"/>
      <dgm:spPr/>
      <dgm:t>
        <a:bodyPr/>
        <a:lstStyle/>
        <a:p>
          <a:r>
            <a:rPr kumimoji="1" lang="ja-JP" altLang="en-US" sz="900" b="1" dirty="0"/>
            <a:t>表出化（</a:t>
          </a:r>
          <a:r>
            <a:rPr lang="en-US" altLang="ja-JP" sz="900" b="1" dirty="0"/>
            <a:t>Externalization</a:t>
          </a:r>
          <a:r>
            <a:rPr lang="ja-JP" altLang="en-US" sz="900" b="1" dirty="0"/>
            <a:t>）</a:t>
          </a:r>
          <a:endParaRPr kumimoji="1" lang="ja-JP" altLang="en-US" sz="900" b="1" dirty="0"/>
        </a:p>
      </dgm:t>
    </dgm:pt>
    <dgm:pt modelId="{2EC208E6-9A5A-4559-9C7D-6ABA90FF2C74}" type="parTrans" cxnId="{975DEFC5-8670-4F3C-9D33-7BDC22A15AE0}">
      <dgm:prSet/>
      <dgm:spPr/>
      <dgm:t>
        <a:bodyPr/>
        <a:lstStyle/>
        <a:p>
          <a:endParaRPr kumimoji="1" lang="ja-JP" altLang="en-US" sz="2000" b="1"/>
        </a:p>
      </dgm:t>
    </dgm:pt>
    <dgm:pt modelId="{12EB90A3-C00B-4EB1-8F4F-C82CBA9438DF}" type="sibTrans" cxnId="{975DEFC5-8670-4F3C-9D33-7BDC22A15AE0}">
      <dgm:prSet/>
      <dgm:spPr/>
      <dgm:t>
        <a:bodyPr/>
        <a:lstStyle/>
        <a:p>
          <a:endParaRPr kumimoji="1" lang="ja-JP" altLang="en-US" sz="2000" b="1"/>
        </a:p>
      </dgm:t>
    </dgm:pt>
    <dgm:pt modelId="{DA34CFD3-82C6-4D9F-8065-CE151CD04072}">
      <dgm:prSet phldrT="[テキスト]" custT="1"/>
      <dgm:spPr/>
      <dgm:t>
        <a:bodyPr/>
        <a:lstStyle/>
        <a:p>
          <a:r>
            <a:rPr lang="ja-JP" altLang="en-US" sz="900" b="1" dirty="0"/>
            <a:t>内面化（</a:t>
          </a:r>
          <a:r>
            <a:rPr lang="en-US" altLang="ja-JP" sz="900" b="1" dirty="0"/>
            <a:t>Internalization</a:t>
          </a:r>
          <a:r>
            <a:rPr lang="ja-JP" altLang="en-US" sz="900" b="1" dirty="0"/>
            <a:t>）</a:t>
          </a:r>
          <a:endParaRPr kumimoji="1" lang="ja-JP" altLang="en-US" sz="900" b="1" dirty="0"/>
        </a:p>
      </dgm:t>
    </dgm:pt>
    <dgm:pt modelId="{7BE81464-1593-470A-A9DB-50C23F3632B5}" type="parTrans" cxnId="{6B5CB828-BB64-4951-8EC5-1D37BDFBBE36}">
      <dgm:prSet/>
      <dgm:spPr/>
      <dgm:t>
        <a:bodyPr/>
        <a:lstStyle/>
        <a:p>
          <a:endParaRPr kumimoji="1" lang="ja-JP" altLang="en-US" sz="2000" b="1"/>
        </a:p>
      </dgm:t>
    </dgm:pt>
    <dgm:pt modelId="{83B890A3-F62F-4E32-AE92-55EBF314F370}" type="sibTrans" cxnId="{6B5CB828-BB64-4951-8EC5-1D37BDFBBE36}">
      <dgm:prSet/>
      <dgm:spPr/>
      <dgm:t>
        <a:bodyPr/>
        <a:lstStyle/>
        <a:p>
          <a:endParaRPr kumimoji="1" lang="ja-JP" altLang="en-US" sz="2000" b="1"/>
        </a:p>
      </dgm:t>
    </dgm:pt>
    <dgm:pt modelId="{B3B1ABE4-EA46-4E73-86A7-F0404B6D2E77}">
      <dgm:prSet phldrT="[テキスト]" custT="1"/>
      <dgm:spPr/>
      <dgm:t>
        <a:bodyPr/>
        <a:lstStyle/>
        <a:p>
          <a:r>
            <a:rPr lang="ja-JP" altLang="en-US" sz="900" b="1" dirty="0"/>
            <a:t>共同化（</a:t>
          </a:r>
          <a:r>
            <a:rPr lang="en-US" altLang="ja-JP" sz="900" b="1" dirty="0"/>
            <a:t>Socialization</a:t>
          </a:r>
          <a:r>
            <a:rPr lang="ja-JP" altLang="en-US" sz="900" b="1" dirty="0"/>
            <a:t>）</a:t>
          </a:r>
          <a:endParaRPr kumimoji="1" lang="ja-JP" altLang="en-US" sz="900" b="1" dirty="0"/>
        </a:p>
      </dgm:t>
    </dgm:pt>
    <dgm:pt modelId="{B7B66398-7F4A-47E6-BF07-AF812A85DE46}" type="parTrans" cxnId="{8C077B4A-C20D-4776-8936-CA57F35F0057}">
      <dgm:prSet/>
      <dgm:spPr/>
      <dgm:t>
        <a:bodyPr/>
        <a:lstStyle/>
        <a:p>
          <a:endParaRPr kumimoji="1" lang="ja-JP" altLang="en-US" sz="2000" b="1"/>
        </a:p>
      </dgm:t>
    </dgm:pt>
    <dgm:pt modelId="{B915BEC8-AD54-4D20-B2CB-D212142AB16B}" type="sibTrans" cxnId="{8C077B4A-C20D-4776-8936-CA57F35F0057}">
      <dgm:prSet/>
      <dgm:spPr/>
      <dgm:t>
        <a:bodyPr/>
        <a:lstStyle/>
        <a:p>
          <a:endParaRPr kumimoji="1" lang="ja-JP" altLang="en-US" sz="2000" b="1"/>
        </a:p>
      </dgm:t>
    </dgm:pt>
    <dgm:pt modelId="{7A6F80EF-CACC-4F73-925E-743233C12D80}">
      <dgm:prSet phldrT="[テキスト]" custT="1"/>
      <dgm:spPr/>
      <dgm:t>
        <a:bodyPr/>
        <a:lstStyle/>
        <a:p>
          <a:r>
            <a:rPr lang="ja-JP" altLang="en-US" sz="900" b="1" dirty="0"/>
            <a:t>結合化（</a:t>
          </a:r>
          <a:r>
            <a:rPr lang="en-US" altLang="ja-JP" sz="900" b="1" dirty="0"/>
            <a:t>Combination</a:t>
          </a:r>
          <a:r>
            <a:rPr lang="ja-JP" altLang="en-US" sz="900" b="1" dirty="0"/>
            <a:t>）</a:t>
          </a:r>
          <a:endParaRPr kumimoji="1" lang="ja-JP" altLang="en-US" sz="900" b="1" dirty="0"/>
        </a:p>
      </dgm:t>
    </dgm:pt>
    <dgm:pt modelId="{ACD34ECF-522B-43A2-921A-E15AFBD1831B}" type="parTrans" cxnId="{FAD90D61-1E24-4A9B-BE12-3E1E65724A01}">
      <dgm:prSet/>
      <dgm:spPr/>
      <dgm:t>
        <a:bodyPr/>
        <a:lstStyle/>
        <a:p>
          <a:endParaRPr kumimoji="1" lang="ja-JP" altLang="en-US" sz="2000" b="1"/>
        </a:p>
      </dgm:t>
    </dgm:pt>
    <dgm:pt modelId="{D4F4DAFC-4ADB-48F6-A742-07EC28DBB901}" type="sibTrans" cxnId="{FAD90D61-1E24-4A9B-BE12-3E1E65724A01}">
      <dgm:prSet/>
      <dgm:spPr/>
      <dgm:t>
        <a:bodyPr/>
        <a:lstStyle/>
        <a:p>
          <a:endParaRPr kumimoji="1" lang="ja-JP" altLang="en-US" sz="2000" b="1"/>
        </a:p>
      </dgm:t>
    </dgm:pt>
    <dgm:pt modelId="{63959BAC-8DCE-4157-B09D-7701C5AF3F62}" type="pres">
      <dgm:prSet presAssocID="{08393AD0-6DEA-42D4-BA88-48C7405C1937}" presName="compositeShape" presStyleCnt="0">
        <dgm:presLayoutVars>
          <dgm:chMax val="7"/>
          <dgm:dir/>
          <dgm:resizeHandles val="exact"/>
        </dgm:presLayoutVars>
      </dgm:prSet>
      <dgm:spPr/>
    </dgm:pt>
    <dgm:pt modelId="{55027251-46A5-4EF6-83F9-2A832E251CE2}" type="pres">
      <dgm:prSet presAssocID="{08393AD0-6DEA-42D4-BA88-48C7405C1937}" presName="wedge1" presStyleLbl="node1" presStyleIdx="0" presStyleCnt="4"/>
      <dgm:spPr/>
    </dgm:pt>
    <dgm:pt modelId="{D87C2B75-1BDA-47B7-93CC-658CC68FA997}" type="pres">
      <dgm:prSet presAssocID="{08393AD0-6DEA-42D4-BA88-48C7405C1937}" presName="dummy1a" presStyleCnt="0"/>
      <dgm:spPr/>
    </dgm:pt>
    <dgm:pt modelId="{29364C90-0383-4CE6-90BD-A36D28CBDD87}" type="pres">
      <dgm:prSet presAssocID="{08393AD0-6DEA-42D4-BA88-48C7405C1937}" presName="dummy1b" presStyleCnt="0"/>
      <dgm:spPr/>
    </dgm:pt>
    <dgm:pt modelId="{3453304B-7870-4A96-B5C4-1C1B5674B437}" type="pres">
      <dgm:prSet presAssocID="{08393AD0-6DEA-42D4-BA88-48C7405C1937}" presName="wedge1Tx" presStyleLbl="node1" presStyleIdx="0" presStyleCnt="4">
        <dgm:presLayoutVars>
          <dgm:chMax val="0"/>
          <dgm:chPref val="0"/>
          <dgm:bulletEnabled val="1"/>
        </dgm:presLayoutVars>
      </dgm:prSet>
      <dgm:spPr/>
    </dgm:pt>
    <dgm:pt modelId="{14B11F3C-FC8A-464A-A5CA-E561AD49F4DF}" type="pres">
      <dgm:prSet presAssocID="{08393AD0-6DEA-42D4-BA88-48C7405C1937}" presName="wedge2" presStyleLbl="node1" presStyleIdx="1" presStyleCnt="4"/>
      <dgm:spPr/>
    </dgm:pt>
    <dgm:pt modelId="{9C6F40E6-332D-47CF-B90E-DC0B870C6B83}" type="pres">
      <dgm:prSet presAssocID="{08393AD0-6DEA-42D4-BA88-48C7405C1937}" presName="dummy2a" presStyleCnt="0"/>
      <dgm:spPr/>
    </dgm:pt>
    <dgm:pt modelId="{46A9CB7E-F381-4F8E-9BCD-51D07D33777C}" type="pres">
      <dgm:prSet presAssocID="{08393AD0-6DEA-42D4-BA88-48C7405C1937}" presName="dummy2b" presStyleCnt="0"/>
      <dgm:spPr/>
    </dgm:pt>
    <dgm:pt modelId="{EF8A0CEE-6088-434C-96E1-0293BAB6CBC3}" type="pres">
      <dgm:prSet presAssocID="{08393AD0-6DEA-42D4-BA88-48C7405C1937}" presName="wedge2Tx" presStyleLbl="node1" presStyleIdx="1" presStyleCnt="4">
        <dgm:presLayoutVars>
          <dgm:chMax val="0"/>
          <dgm:chPref val="0"/>
          <dgm:bulletEnabled val="1"/>
        </dgm:presLayoutVars>
      </dgm:prSet>
      <dgm:spPr/>
    </dgm:pt>
    <dgm:pt modelId="{19245418-9113-45AA-B7F6-9EF4568D5CBF}" type="pres">
      <dgm:prSet presAssocID="{08393AD0-6DEA-42D4-BA88-48C7405C1937}" presName="wedge3" presStyleLbl="node1" presStyleIdx="2" presStyleCnt="4"/>
      <dgm:spPr/>
    </dgm:pt>
    <dgm:pt modelId="{4F7D7473-2ABA-4362-8858-405AB81742C9}" type="pres">
      <dgm:prSet presAssocID="{08393AD0-6DEA-42D4-BA88-48C7405C1937}" presName="dummy3a" presStyleCnt="0"/>
      <dgm:spPr/>
    </dgm:pt>
    <dgm:pt modelId="{A6A67E51-1565-42DE-B23A-99C520D02D2E}" type="pres">
      <dgm:prSet presAssocID="{08393AD0-6DEA-42D4-BA88-48C7405C1937}" presName="dummy3b" presStyleCnt="0"/>
      <dgm:spPr/>
    </dgm:pt>
    <dgm:pt modelId="{105BFF2C-414B-4E17-8295-4A75512965DE}" type="pres">
      <dgm:prSet presAssocID="{08393AD0-6DEA-42D4-BA88-48C7405C1937}" presName="wedge3Tx" presStyleLbl="node1" presStyleIdx="2" presStyleCnt="4">
        <dgm:presLayoutVars>
          <dgm:chMax val="0"/>
          <dgm:chPref val="0"/>
          <dgm:bulletEnabled val="1"/>
        </dgm:presLayoutVars>
      </dgm:prSet>
      <dgm:spPr/>
    </dgm:pt>
    <dgm:pt modelId="{AB979D61-A075-4B84-9859-B73D7A71A412}" type="pres">
      <dgm:prSet presAssocID="{08393AD0-6DEA-42D4-BA88-48C7405C1937}" presName="wedge4" presStyleLbl="node1" presStyleIdx="3" presStyleCnt="4"/>
      <dgm:spPr/>
    </dgm:pt>
    <dgm:pt modelId="{EF57B251-ED23-4E57-A6F0-C2BE0CAAB6B8}" type="pres">
      <dgm:prSet presAssocID="{08393AD0-6DEA-42D4-BA88-48C7405C1937}" presName="dummy4a" presStyleCnt="0"/>
      <dgm:spPr/>
    </dgm:pt>
    <dgm:pt modelId="{02EFCDF9-C5DF-4669-8AA1-08CE15B17646}" type="pres">
      <dgm:prSet presAssocID="{08393AD0-6DEA-42D4-BA88-48C7405C1937}" presName="dummy4b" presStyleCnt="0"/>
      <dgm:spPr/>
    </dgm:pt>
    <dgm:pt modelId="{05713D1F-F7E6-439B-8B81-FD2668A1D952}" type="pres">
      <dgm:prSet presAssocID="{08393AD0-6DEA-42D4-BA88-48C7405C1937}" presName="wedge4Tx" presStyleLbl="node1" presStyleIdx="3" presStyleCnt="4">
        <dgm:presLayoutVars>
          <dgm:chMax val="0"/>
          <dgm:chPref val="0"/>
          <dgm:bulletEnabled val="1"/>
        </dgm:presLayoutVars>
      </dgm:prSet>
      <dgm:spPr/>
    </dgm:pt>
    <dgm:pt modelId="{6B4530F7-E4F3-4726-94D0-55D7A30FE048}" type="pres">
      <dgm:prSet presAssocID="{12EB90A3-C00B-4EB1-8F4F-C82CBA9438DF}" presName="arrowWedge1" presStyleLbl="fgSibTrans2D1" presStyleIdx="0" presStyleCnt="4"/>
      <dgm:spPr/>
    </dgm:pt>
    <dgm:pt modelId="{8A85FF62-A4DE-4D1D-B52A-D3E4B7C827FE}" type="pres">
      <dgm:prSet presAssocID="{D4F4DAFC-4ADB-48F6-A742-07EC28DBB901}" presName="arrowWedge2" presStyleLbl="fgSibTrans2D1" presStyleIdx="1" presStyleCnt="4"/>
      <dgm:spPr/>
    </dgm:pt>
    <dgm:pt modelId="{81D38DF2-6B88-4DAF-8585-6038B204073D}" type="pres">
      <dgm:prSet presAssocID="{83B890A3-F62F-4E32-AE92-55EBF314F370}" presName="arrowWedge3" presStyleLbl="fgSibTrans2D1" presStyleIdx="2" presStyleCnt="4"/>
      <dgm:spPr/>
    </dgm:pt>
    <dgm:pt modelId="{D1203A65-38F2-48E0-8007-937231223C1F}" type="pres">
      <dgm:prSet presAssocID="{B915BEC8-AD54-4D20-B2CB-D212142AB16B}" presName="arrowWedge4" presStyleLbl="fgSibTrans2D1" presStyleIdx="3" presStyleCnt="4"/>
      <dgm:spPr/>
    </dgm:pt>
  </dgm:ptLst>
  <dgm:cxnLst>
    <dgm:cxn modelId="{95D7B217-3BD9-423D-9BE1-E9CF5F92829E}" type="presOf" srcId="{C6B1C0C0-AE6E-4663-872D-55A55B8A3F99}" destId="{55027251-46A5-4EF6-83F9-2A832E251CE2}" srcOrd="0" destOrd="0" presId="urn:microsoft.com/office/officeart/2005/8/layout/cycle8"/>
    <dgm:cxn modelId="{6B5CB828-BB64-4951-8EC5-1D37BDFBBE36}" srcId="{08393AD0-6DEA-42D4-BA88-48C7405C1937}" destId="{DA34CFD3-82C6-4D9F-8065-CE151CD04072}" srcOrd="2" destOrd="0" parTransId="{7BE81464-1593-470A-A9DB-50C23F3632B5}" sibTransId="{83B890A3-F62F-4E32-AE92-55EBF314F370}"/>
    <dgm:cxn modelId="{AEE47D3B-0523-4462-AA1D-89CE2F01726C}" type="presOf" srcId="{DA34CFD3-82C6-4D9F-8065-CE151CD04072}" destId="{19245418-9113-45AA-B7F6-9EF4568D5CBF}" srcOrd="0" destOrd="0" presId="urn:microsoft.com/office/officeart/2005/8/layout/cycle8"/>
    <dgm:cxn modelId="{FAD90D61-1E24-4A9B-BE12-3E1E65724A01}" srcId="{08393AD0-6DEA-42D4-BA88-48C7405C1937}" destId="{7A6F80EF-CACC-4F73-925E-743233C12D80}" srcOrd="1" destOrd="0" parTransId="{ACD34ECF-522B-43A2-921A-E15AFBD1831B}" sibTransId="{D4F4DAFC-4ADB-48F6-A742-07EC28DBB901}"/>
    <dgm:cxn modelId="{0F5F1D43-71FB-4749-8B71-428E4EDFF4CE}" type="presOf" srcId="{DA34CFD3-82C6-4D9F-8065-CE151CD04072}" destId="{105BFF2C-414B-4E17-8295-4A75512965DE}" srcOrd="1" destOrd="0" presId="urn:microsoft.com/office/officeart/2005/8/layout/cycle8"/>
    <dgm:cxn modelId="{8C077B4A-C20D-4776-8936-CA57F35F0057}" srcId="{08393AD0-6DEA-42D4-BA88-48C7405C1937}" destId="{B3B1ABE4-EA46-4E73-86A7-F0404B6D2E77}" srcOrd="3" destOrd="0" parTransId="{B7B66398-7F4A-47E6-BF07-AF812A85DE46}" sibTransId="{B915BEC8-AD54-4D20-B2CB-D212142AB16B}"/>
    <dgm:cxn modelId="{A4394B80-0837-4695-9807-E4E183DE99B2}" type="presOf" srcId="{08393AD0-6DEA-42D4-BA88-48C7405C1937}" destId="{63959BAC-8DCE-4157-B09D-7701C5AF3F62}" srcOrd="0" destOrd="0" presId="urn:microsoft.com/office/officeart/2005/8/layout/cycle8"/>
    <dgm:cxn modelId="{5AC2C298-7D21-4A12-80EB-A46195DF06CA}" type="presOf" srcId="{B3B1ABE4-EA46-4E73-86A7-F0404B6D2E77}" destId="{AB979D61-A075-4B84-9859-B73D7A71A412}" srcOrd="0" destOrd="0" presId="urn:microsoft.com/office/officeart/2005/8/layout/cycle8"/>
    <dgm:cxn modelId="{5A2FD49C-D2AD-4CD5-8CCA-69731E8F54FC}" type="presOf" srcId="{7A6F80EF-CACC-4F73-925E-743233C12D80}" destId="{14B11F3C-FC8A-464A-A5CA-E561AD49F4DF}" srcOrd="0" destOrd="0" presId="urn:microsoft.com/office/officeart/2005/8/layout/cycle8"/>
    <dgm:cxn modelId="{513DD4A2-AEE7-4C37-BED4-8E834D1D90B1}" type="presOf" srcId="{C6B1C0C0-AE6E-4663-872D-55A55B8A3F99}" destId="{3453304B-7870-4A96-B5C4-1C1B5674B437}" srcOrd="1" destOrd="0" presId="urn:microsoft.com/office/officeart/2005/8/layout/cycle8"/>
    <dgm:cxn modelId="{975DEFC5-8670-4F3C-9D33-7BDC22A15AE0}" srcId="{08393AD0-6DEA-42D4-BA88-48C7405C1937}" destId="{C6B1C0C0-AE6E-4663-872D-55A55B8A3F99}" srcOrd="0" destOrd="0" parTransId="{2EC208E6-9A5A-4559-9C7D-6ABA90FF2C74}" sibTransId="{12EB90A3-C00B-4EB1-8F4F-C82CBA9438DF}"/>
    <dgm:cxn modelId="{4D670BF2-8FBD-4F27-A727-565DA507245C}" type="presOf" srcId="{B3B1ABE4-EA46-4E73-86A7-F0404B6D2E77}" destId="{05713D1F-F7E6-439B-8B81-FD2668A1D952}" srcOrd="1" destOrd="0" presId="urn:microsoft.com/office/officeart/2005/8/layout/cycle8"/>
    <dgm:cxn modelId="{283ECBF3-2E19-4303-967B-0BFE48066EE4}" type="presOf" srcId="{7A6F80EF-CACC-4F73-925E-743233C12D80}" destId="{EF8A0CEE-6088-434C-96E1-0293BAB6CBC3}" srcOrd="1" destOrd="0" presId="urn:microsoft.com/office/officeart/2005/8/layout/cycle8"/>
    <dgm:cxn modelId="{1433E474-E6B5-4048-B434-EC800F14D81C}" type="presParOf" srcId="{63959BAC-8DCE-4157-B09D-7701C5AF3F62}" destId="{55027251-46A5-4EF6-83F9-2A832E251CE2}" srcOrd="0" destOrd="0" presId="urn:microsoft.com/office/officeart/2005/8/layout/cycle8"/>
    <dgm:cxn modelId="{5F0C7350-CE2B-4789-BAB7-51CEBA15ED39}" type="presParOf" srcId="{63959BAC-8DCE-4157-B09D-7701C5AF3F62}" destId="{D87C2B75-1BDA-47B7-93CC-658CC68FA997}" srcOrd="1" destOrd="0" presId="urn:microsoft.com/office/officeart/2005/8/layout/cycle8"/>
    <dgm:cxn modelId="{E399DC08-8401-445B-8DF7-EBD906425119}" type="presParOf" srcId="{63959BAC-8DCE-4157-B09D-7701C5AF3F62}" destId="{29364C90-0383-4CE6-90BD-A36D28CBDD87}" srcOrd="2" destOrd="0" presId="urn:microsoft.com/office/officeart/2005/8/layout/cycle8"/>
    <dgm:cxn modelId="{082FF31B-73A6-4DB9-A814-F7686AE69625}" type="presParOf" srcId="{63959BAC-8DCE-4157-B09D-7701C5AF3F62}" destId="{3453304B-7870-4A96-B5C4-1C1B5674B437}" srcOrd="3" destOrd="0" presId="urn:microsoft.com/office/officeart/2005/8/layout/cycle8"/>
    <dgm:cxn modelId="{CBFF91A8-ECF5-4AE2-8CC9-679898467780}" type="presParOf" srcId="{63959BAC-8DCE-4157-B09D-7701C5AF3F62}" destId="{14B11F3C-FC8A-464A-A5CA-E561AD49F4DF}" srcOrd="4" destOrd="0" presId="urn:microsoft.com/office/officeart/2005/8/layout/cycle8"/>
    <dgm:cxn modelId="{2FB34522-4248-4F56-866D-E32A544030C5}" type="presParOf" srcId="{63959BAC-8DCE-4157-B09D-7701C5AF3F62}" destId="{9C6F40E6-332D-47CF-B90E-DC0B870C6B83}" srcOrd="5" destOrd="0" presId="urn:microsoft.com/office/officeart/2005/8/layout/cycle8"/>
    <dgm:cxn modelId="{4B09E5F4-8511-458F-BE77-C2F9215DC49D}" type="presParOf" srcId="{63959BAC-8DCE-4157-B09D-7701C5AF3F62}" destId="{46A9CB7E-F381-4F8E-9BCD-51D07D33777C}" srcOrd="6" destOrd="0" presId="urn:microsoft.com/office/officeart/2005/8/layout/cycle8"/>
    <dgm:cxn modelId="{23CD54D8-75FF-4E04-8324-755A2EFBB48B}" type="presParOf" srcId="{63959BAC-8DCE-4157-B09D-7701C5AF3F62}" destId="{EF8A0CEE-6088-434C-96E1-0293BAB6CBC3}" srcOrd="7" destOrd="0" presId="urn:microsoft.com/office/officeart/2005/8/layout/cycle8"/>
    <dgm:cxn modelId="{BF912F4A-BF13-47E1-8E64-F10F95B49031}" type="presParOf" srcId="{63959BAC-8DCE-4157-B09D-7701C5AF3F62}" destId="{19245418-9113-45AA-B7F6-9EF4568D5CBF}" srcOrd="8" destOrd="0" presId="urn:microsoft.com/office/officeart/2005/8/layout/cycle8"/>
    <dgm:cxn modelId="{B786040F-9AF6-4051-BABE-0FC7D93867AB}" type="presParOf" srcId="{63959BAC-8DCE-4157-B09D-7701C5AF3F62}" destId="{4F7D7473-2ABA-4362-8858-405AB81742C9}" srcOrd="9" destOrd="0" presId="urn:microsoft.com/office/officeart/2005/8/layout/cycle8"/>
    <dgm:cxn modelId="{07614A57-359F-48D5-BF81-904E08FD61E8}" type="presParOf" srcId="{63959BAC-8DCE-4157-B09D-7701C5AF3F62}" destId="{A6A67E51-1565-42DE-B23A-99C520D02D2E}" srcOrd="10" destOrd="0" presId="urn:microsoft.com/office/officeart/2005/8/layout/cycle8"/>
    <dgm:cxn modelId="{FC102647-1073-4755-B52D-3642E98960FC}" type="presParOf" srcId="{63959BAC-8DCE-4157-B09D-7701C5AF3F62}" destId="{105BFF2C-414B-4E17-8295-4A75512965DE}" srcOrd="11" destOrd="0" presId="urn:microsoft.com/office/officeart/2005/8/layout/cycle8"/>
    <dgm:cxn modelId="{EDE35B25-B993-42CB-BAAA-C622816A1512}" type="presParOf" srcId="{63959BAC-8DCE-4157-B09D-7701C5AF3F62}" destId="{AB979D61-A075-4B84-9859-B73D7A71A412}" srcOrd="12" destOrd="0" presId="urn:microsoft.com/office/officeart/2005/8/layout/cycle8"/>
    <dgm:cxn modelId="{4ECBDFA5-5DB3-4F5C-BABE-35DF053A6EDD}" type="presParOf" srcId="{63959BAC-8DCE-4157-B09D-7701C5AF3F62}" destId="{EF57B251-ED23-4E57-A6F0-C2BE0CAAB6B8}" srcOrd="13" destOrd="0" presId="urn:microsoft.com/office/officeart/2005/8/layout/cycle8"/>
    <dgm:cxn modelId="{1CE0A2F9-74DB-49E6-B6EC-4E12EDC326DC}" type="presParOf" srcId="{63959BAC-8DCE-4157-B09D-7701C5AF3F62}" destId="{02EFCDF9-C5DF-4669-8AA1-08CE15B17646}" srcOrd="14" destOrd="0" presId="urn:microsoft.com/office/officeart/2005/8/layout/cycle8"/>
    <dgm:cxn modelId="{17E70643-E62F-4B74-B40C-CC6D4C109157}" type="presParOf" srcId="{63959BAC-8DCE-4157-B09D-7701C5AF3F62}" destId="{05713D1F-F7E6-439B-8B81-FD2668A1D952}" srcOrd="15" destOrd="0" presId="urn:microsoft.com/office/officeart/2005/8/layout/cycle8"/>
    <dgm:cxn modelId="{DDC28F9C-E889-4024-AD74-FB42DCBEBFA8}" type="presParOf" srcId="{63959BAC-8DCE-4157-B09D-7701C5AF3F62}" destId="{6B4530F7-E4F3-4726-94D0-55D7A30FE048}" srcOrd="16" destOrd="0" presId="urn:microsoft.com/office/officeart/2005/8/layout/cycle8"/>
    <dgm:cxn modelId="{EAFD903E-299C-45C2-9B92-73B963C0CF0C}" type="presParOf" srcId="{63959BAC-8DCE-4157-B09D-7701C5AF3F62}" destId="{8A85FF62-A4DE-4D1D-B52A-D3E4B7C827FE}" srcOrd="17" destOrd="0" presId="urn:microsoft.com/office/officeart/2005/8/layout/cycle8"/>
    <dgm:cxn modelId="{CCE75BA7-710E-4AF3-8465-B60E30E03FB1}" type="presParOf" srcId="{63959BAC-8DCE-4157-B09D-7701C5AF3F62}" destId="{81D38DF2-6B88-4DAF-8585-6038B204073D}" srcOrd="18" destOrd="0" presId="urn:microsoft.com/office/officeart/2005/8/layout/cycle8"/>
    <dgm:cxn modelId="{DE43CE4F-48AA-4791-A16E-1F0CF925C2F3}" type="presParOf" srcId="{63959BAC-8DCE-4157-B09D-7701C5AF3F62}" destId="{D1203A65-38F2-48E0-8007-937231223C1F}" srcOrd="19"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DD94C8A-0401-4FC2-9E6E-1FC645F300BD}" type="doc">
      <dgm:prSet loTypeId="urn:microsoft.com/office/officeart/2005/8/layout/hProcess9" loCatId="process" qsTypeId="urn:microsoft.com/office/officeart/2005/8/quickstyle/simple3" qsCatId="simple" csTypeId="urn:microsoft.com/office/officeart/2005/8/colors/colorful4" csCatId="colorful" phldr="1"/>
      <dgm:spPr/>
    </dgm:pt>
    <dgm:pt modelId="{F9F38E13-7C61-4022-9618-651EE04B10EA}">
      <dgm:prSet phldrT="[テキスト]"/>
      <dgm:spPr/>
      <dgm:t>
        <a:bodyPr/>
        <a:lstStyle/>
        <a:p>
          <a:r>
            <a:rPr kumimoji="1" lang="en-US" altLang="ja-JP" dirty="0"/>
            <a:t>SLI</a:t>
          </a:r>
          <a:endParaRPr kumimoji="1" lang="ja-JP" altLang="en-US" dirty="0"/>
        </a:p>
      </dgm:t>
    </dgm:pt>
    <dgm:pt modelId="{57717D15-6B24-4A41-AEBE-92DB1CF7F0BE}" type="parTrans" cxnId="{090EBC5D-1090-4489-9160-CF629953C71C}">
      <dgm:prSet/>
      <dgm:spPr/>
      <dgm:t>
        <a:bodyPr/>
        <a:lstStyle/>
        <a:p>
          <a:endParaRPr kumimoji="1" lang="ja-JP" altLang="en-US"/>
        </a:p>
      </dgm:t>
    </dgm:pt>
    <dgm:pt modelId="{6E4933D6-4B6F-4928-B312-D32CD95E0A7F}" type="sibTrans" cxnId="{090EBC5D-1090-4489-9160-CF629953C71C}">
      <dgm:prSet/>
      <dgm:spPr/>
      <dgm:t>
        <a:bodyPr/>
        <a:lstStyle/>
        <a:p>
          <a:endParaRPr kumimoji="1" lang="ja-JP" altLang="en-US"/>
        </a:p>
      </dgm:t>
    </dgm:pt>
    <dgm:pt modelId="{9663B6D5-214E-42BE-8812-244DBA7759BA}">
      <dgm:prSet phldrT="[テキスト]"/>
      <dgm:spPr/>
      <dgm:t>
        <a:bodyPr/>
        <a:lstStyle/>
        <a:p>
          <a:r>
            <a:rPr kumimoji="1" lang="en-US" altLang="ja-JP" dirty="0"/>
            <a:t>SLO</a:t>
          </a:r>
          <a:endParaRPr kumimoji="1" lang="ja-JP" altLang="en-US" dirty="0"/>
        </a:p>
      </dgm:t>
    </dgm:pt>
    <dgm:pt modelId="{735EEEB3-F693-40E2-A2C5-0B730BBF8C54}" type="parTrans" cxnId="{26C5E7BC-5682-4159-B576-C7449614649F}">
      <dgm:prSet/>
      <dgm:spPr/>
      <dgm:t>
        <a:bodyPr/>
        <a:lstStyle/>
        <a:p>
          <a:endParaRPr kumimoji="1" lang="ja-JP" altLang="en-US"/>
        </a:p>
      </dgm:t>
    </dgm:pt>
    <dgm:pt modelId="{176D1684-9030-4CAC-B16C-4278FC529F27}" type="sibTrans" cxnId="{26C5E7BC-5682-4159-B576-C7449614649F}">
      <dgm:prSet/>
      <dgm:spPr/>
      <dgm:t>
        <a:bodyPr/>
        <a:lstStyle/>
        <a:p>
          <a:endParaRPr kumimoji="1" lang="ja-JP" altLang="en-US"/>
        </a:p>
      </dgm:t>
    </dgm:pt>
    <dgm:pt modelId="{3F0413A0-6102-4DDB-BB6A-5E22613B459F}">
      <dgm:prSet phldrT="[テキスト]"/>
      <dgm:spPr/>
      <dgm:t>
        <a:bodyPr/>
        <a:lstStyle/>
        <a:p>
          <a:r>
            <a:rPr kumimoji="1" lang="en-US" altLang="ja-JP" dirty="0"/>
            <a:t>SLA</a:t>
          </a:r>
          <a:endParaRPr kumimoji="1" lang="ja-JP" altLang="en-US" dirty="0"/>
        </a:p>
      </dgm:t>
    </dgm:pt>
    <dgm:pt modelId="{3EF9BAA6-0577-4D85-AABD-690F820DA84D}" type="parTrans" cxnId="{73DE798F-66ED-4BBE-9530-EA0BA4CF421F}">
      <dgm:prSet/>
      <dgm:spPr/>
      <dgm:t>
        <a:bodyPr/>
        <a:lstStyle/>
        <a:p>
          <a:endParaRPr kumimoji="1" lang="ja-JP" altLang="en-US"/>
        </a:p>
      </dgm:t>
    </dgm:pt>
    <dgm:pt modelId="{102E1D35-1E27-4E7F-B038-492B43E7883E}" type="sibTrans" cxnId="{73DE798F-66ED-4BBE-9530-EA0BA4CF421F}">
      <dgm:prSet/>
      <dgm:spPr/>
      <dgm:t>
        <a:bodyPr/>
        <a:lstStyle/>
        <a:p>
          <a:endParaRPr kumimoji="1" lang="ja-JP" altLang="en-US"/>
        </a:p>
      </dgm:t>
    </dgm:pt>
    <dgm:pt modelId="{73B75FD4-8532-4549-8F81-8A0DB2C05A3B}" type="pres">
      <dgm:prSet presAssocID="{5DD94C8A-0401-4FC2-9E6E-1FC645F300BD}" presName="CompostProcess" presStyleCnt="0">
        <dgm:presLayoutVars>
          <dgm:dir/>
          <dgm:resizeHandles val="exact"/>
        </dgm:presLayoutVars>
      </dgm:prSet>
      <dgm:spPr/>
    </dgm:pt>
    <dgm:pt modelId="{05D2337B-6CA4-4673-95E2-228CA87ADA45}" type="pres">
      <dgm:prSet presAssocID="{5DD94C8A-0401-4FC2-9E6E-1FC645F300BD}" presName="arrow" presStyleLbl="bgShp" presStyleIdx="0" presStyleCnt="1"/>
      <dgm:spPr/>
    </dgm:pt>
    <dgm:pt modelId="{3D6B771C-2BC4-4ECB-A3B0-153ABEC93154}" type="pres">
      <dgm:prSet presAssocID="{5DD94C8A-0401-4FC2-9E6E-1FC645F300BD}" presName="linearProcess" presStyleCnt="0"/>
      <dgm:spPr/>
    </dgm:pt>
    <dgm:pt modelId="{C1941CD9-9CFF-4A45-BAEE-0D388138D15C}" type="pres">
      <dgm:prSet presAssocID="{F9F38E13-7C61-4022-9618-651EE04B10EA}" presName="textNode" presStyleLbl="node1" presStyleIdx="0" presStyleCnt="3">
        <dgm:presLayoutVars>
          <dgm:bulletEnabled val="1"/>
        </dgm:presLayoutVars>
      </dgm:prSet>
      <dgm:spPr/>
    </dgm:pt>
    <dgm:pt modelId="{55DBC3BA-3F8F-437A-9CC3-E3BFFE056B42}" type="pres">
      <dgm:prSet presAssocID="{6E4933D6-4B6F-4928-B312-D32CD95E0A7F}" presName="sibTrans" presStyleCnt="0"/>
      <dgm:spPr/>
    </dgm:pt>
    <dgm:pt modelId="{DC6B5BD5-2906-4AAF-BF26-7B5C7E48D0C2}" type="pres">
      <dgm:prSet presAssocID="{9663B6D5-214E-42BE-8812-244DBA7759BA}" presName="textNode" presStyleLbl="node1" presStyleIdx="1" presStyleCnt="3">
        <dgm:presLayoutVars>
          <dgm:bulletEnabled val="1"/>
        </dgm:presLayoutVars>
      </dgm:prSet>
      <dgm:spPr/>
    </dgm:pt>
    <dgm:pt modelId="{7E2F6588-E1E0-40A6-AB55-E96CE8A45D4F}" type="pres">
      <dgm:prSet presAssocID="{176D1684-9030-4CAC-B16C-4278FC529F27}" presName="sibTrans" presStyleCnt="0"/>
      <dgm:spPr/>
    </dgm:pt>
    <dgm:pt modelId="{5474A4B0-E414-4C9B-AEBB-FF04EC81BA9B}" type="pres">
      <dgm:prSet presAssocID="{3F0413A0-6102-4DDB-BB6A-5E22613B459F}" presName="textNode" presStyleLbl="node1" presStyleIdx="2" presStyleCnt="3">
        <dgm:presLayoutVars>
          <dgm:bulletEnabled val="1"/>
        </dgm:presLayoutVars>
      </dgm:prSet>
      <dgm:spPr/>
    </dgm:pt>
  </dgm:ptLst>
  <dgm:cxnLst>
    <dgm:cxn modelId="{24D8BE04-4139-45A4-B552-995780D5F387}" type="presOf" srcId="{3F0413A0-6102-4DDB-BB6A-5E22613B459F}" destId="{5474A4B0-E414-4C9B-AEBB-FF04EC81BA9B}" srcOrd="0" destOrd="0" presId="urn:microsoft.com/office/officeart/2005/8/layout/hProcess9"/>
    <dgm:cxn modelId="{E965C430-137B-4685-B4F3-92AA79E27D34}" type="presOf" srcId="{9663B6D5-214E-42BE-8812-244DBA7759BA}" destId="{DC6B5BD5-2906-4AAF-BF26-7B5C7E48D0C2}" srcOrd="0" destOrd="0" presId="urn:microsoft.com/office/officeart/2005/8/layout/hProcess9"/>
    <dgm:cxn modelId="{090EBC5D-1090-4489-9160-CF629953C71C}" srcId="{5DD94C8A-0401-4FC2-9E6E-1FC645F300BD}" destId="{F9F38E13-7C61-4022-9618-651EE04B10EA}" srcOrd="0" destOrd="0" parTransId="{57717D15-6B24-4A41-AEBE-92DB1CF7F0BE}" sibTransId="{6E4933D6-4B6F-4928-B312-D32CD95E0A7F}"/>
    <dgm:cxn modelId="{73DE798F-66ED-4BBE-9530-EA0BA4CF421F}" srcId="{5DD94C8A-0401-4FC2-9E6E-1FC645F300BD}" destId="{3F0413A0-6102-4DDB-BB6A-5E22613B459F}" srcOrd="2" destOrd="0" parTransId="{3EF9BAA6-0577-4D85-AABD-690F820DA84D}" sibTransId="{102E1D35-1E27-4E7F-B038-492B43E7883E}"/>
    <dgm:cxn modelId="{201116B9-75F2-4C24-B548-B0C1BFCF637B}" type="presOf" srcId="{5DD94C8A-0401-4FC2-9E6E-1FC645F300BD}" destId="{73B75FD4-8532-4549-8F81-8A0DB2C05A3B}" srcOrd="0" destOrd="0" presId="urn:microsoft.com/office/officeart/2005/8/layout/hProcess9"/>
    <dgm:cxn modelId="{26C5E7BC-5682-4159-B576-C7449614649F}" srcId="{5DD94C8A-0401-4FC2-9E6E-1FC645F300BD}" destId="{9663B6D5-214E-42BE-8812-244DBA7759BA}" srcOrd="1" destOrd="0" parTransId="{735EEEB3-F693-40E2-A2C5-0B730BBF8C54}" sibTransId="{176D1684-9030-4CAC-B16C-4278FC529F27}"/>
    <dgm:cxn modelId="{4EEFB8DD-189D-40A7-A506-A4A657846104}" type="presOf" srcId="{F9F38E13-7C61-4022-9618-651EE04B10EA}" destId="{C1941CD9-9CFF-4A45-BAEE-0D388138D15C}" srcOrd="0" destOrd="0" presId="urn:microsoft.com/office/officeart/2005/8/layout/hProcess9"/>
    <dgm:cxn modelId="{4EC1DD0D-462F-4EF8-85DA-0E9A9B7FCE95}" type="presParOf" srcId="{73B75FD4-8532-4549-8F81-8A0DB2C05A3B}" destId="{05D2337B-6CA4-4673-95E2-228CA87ADA45}" srcOrd="0" destOrd="0" presId="urn:microsoft.com/office/officeart/2005/8/layout/hProcess9"/>
    <dgm:cxn modelId="{7A366D5C-2089-45F7-9EFF-3D20CFBDF3D2}" type="presParOf" srcId="{73B75FD4-8532-4549-8F81-8A0DB2C05A3B}" destId="{3D6B771C-2BC4-4ECB-A3B0-153ABEC93154}" srcOrd="1" destOrd="0" presId="urn:microsoft.com/office/officeart/2005/8/layout/hProcess9"/>
    <dgm:cxn modelId="{4E3B0D91-57AE-498C-8A1D-55B22914C8C5}" type="presParOf" srcId="{3D6B771C-2BC4-4ECB-A3B0-153ABEC93154}" destId="{C1941CD9-9CFF-4A45-BAEE-0D388138D15C}" srcOrd="0" destOrd="0" presId="urn:microsoft.com/office/officeart/2005/8/layout/hProcess9"/>
    <dgm:cxn modelId="{E41657BA-E679-4FB7-825D-5E109776F519}" type="presParOf" srcId="{3D6B771C-2BC4-4ECB-A3B0-153ABEC93154}" destId="{55DBC3BA-3F8F-437A-9CC3-E3BFFE056B42}" srcOrd="1" destOrd="0" presId="urn:microsoft.com/office/officeart/2005/8/layout/hProcess9"/>
    <dgm:cxn modelId="{0D62C421-9036-4B15-89E3-E2CFA3BB0750}" type="presParOf" srcId="{3D6B771C-2BC4-4ECB-A3B0-153ABEC93154}" destId="{DC6B5BD5-2906-4AAF-BF26-7B5C7E48D0C2}" srcOrd="2" destOrd="0" presId="urn:microsoft.com/office/officeart/2005/8/layout/hProcess9"/>
    <dgm:cxn modelId="{6571675F-802B-4FEE-BCDA-E31F88730887}" type="presParOf" srcId="{3D6B771C-2BC4-4ECB-A3B0-153ABEC93154}" destId="{7E2F6588-E1E0-40A6-AB55-E96CE8A45D4F}" srcOrd="3" destOrd="0" presId="urn:microsoft.com/office/officeart/2005/8/layout/hProcess9"/>
    <dgm:cxn modelId="{13EC2586-0E83-44DD-924C-1404E0EC88D8}" type="presParOf" srcId="{3D6B771C-2BC4-4ECB-A3B0-153ABEC93154}" destId="{5474A4B0-E414-4C9B-AEBB-FF04EC81BA9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D94C8A-0401-4FC2-9E6E-1FC645F300BD}" type="doc">
      <dgm:prSet loTypeId="urn:microsoft.com/office/officeart/2005/8/layout/hProcess9" loCatId="process" qsTypeId="urn:microsoft.com/office/officeart/2005/8/quickstyle/simple3" qsCatId="simple" csTypeId="urn:microsoft.com/office/officeart/2005/8/colors/colorful4" csCatId="colorful" phldr="1"/>
      <dgm:spPr/>
    </dgm:pt>
    <dgm:pt modelId="{F9F38E13-7C61-4022-9618-651EE04B10EA}">
      <dgm:prSet phldrT="[テキスト]"/>
      <dgm:spPr/>
      <dgm:t>
        <a:bodyPr/>
        <a:lstStyle/>
        <a:p>
          <a:r>
            <a:rPr kumimoji="1" lang="en-US" altLang="ja-JP" dirty="0"/>
            <a:t>SLI</a:t>
          </a:r>
          <a:endParaRPr kumimoji="1" lang="ja-JP" altLang="en-US" dirty="0"/>
        </a:p>
      </dgm:t>
    </dgm:pt>
    <dgm:pt modelId="{57717D15-6B24-4A41-AEBE-92DB1CF7F0BE}" type="parTrans" cxnId="{090EBC5D-1090-4489-9160-CF629953C71C}">
      <dgm:prSet/>
      <dgm:spPr/>
      <dgm:t>
        <a:bodyPr/>
        <a:lstStyle/>
        <a:p>
          <a:endParaRPr kumimoji="1" lang="ja-JP" altLang="en-US"/>
        </a:p>
      </dgm:t>
    </dgm:pt>
    <dgm:pt modelId="{6E4933D6-4B6F-4928-B312-D32CD95E0A7F}" type="sibTrans" cxnId="{090EBC5D-1090-4489-9160-CF629953C71C}">
      <dgm:prSet/>
      <dgm:spPr/>
      <dgm:t>
        <a:bodyPr/>
        <a:lstStyle/>
        <a:p>
          <a:endParaRPr kumimoji="1" lang="ja-JP" altLang="en-US"/>
        </a:p>
      </dgm:t>
    </dgm:pt>
    <dgm:pt modelId="{9663B6D5-214E-42BE-8812-244DBA7759BA}">
      <dgm:prSet phldrT="[テキスト]"/>
      <dgm:spPr/>
      <dgm:t>
        <a:bodyPr/>
        <a:lstStyle/>
        <a:p>
          <a:r>
            <a:rPr kumimoji="1" lang="en-US" altLang="ja-JP" dirty="0"/>
            <a:t>SLO</a:t>
          </a:r>
          <a:endParaRPr kumimoji="1" lang="ja-JP" altLang="en-US" dirty="0"/>
        </a:p>
      </dgm:t>
    </dgm:pt>
    <dgm:pt modelId="{735EEEB3-F693-40E2-A2C5-0B730BBF8C54}" type="parTrans" cxnId="{26C5E7BC-5682-4159-B576-C7449614649F}">
      <dgm:prSet/>
      <dgm:spPr/>
      <dgm:t>
        <a:bodyPr/>
        <a:lstStyle/>
        <a:p>
          <a:endParaRPr kumimoji="1" lang="ja-JP" altLang="en-US"/>
        </a:p>
      </dgm:t>
    </dgm:pt>
    <dgm:pt modelId="{176D1684-9030-4CAC-B16C-4278FC529F27}" type="sibTrans" cxnId="{26C5E7BC-5682-4159-B576-C7449614649F}">
      <dgm:prSet/>
      <dgm:spPr/>
      <dgm:t>
        <a:bodyPr/>
        <a:lstStyle/>
        <a:p>
          <a:endParaRPr kumimoji="1" lang="ja-JP" altLang="en-US"/>
        </a:p>
      </dgm:t>
    </dgm:pt>
    <dgm:pt modelId="{3F0413A0-6102-4DDB-BB6A-5E22613B459F}">
      <dgm:prSet phldrT="[テキスト]"/>
      <dgm:spPr/>
      <dgm:t>
        <a:bodyPr/>
        <a:lstStyle/>
        <a:p>
          <a:r>
            <a:rPr kumimoji="1" lang="en-US" altLang="ja-JP" dirty="0"/>
            <a:t>SLA</a:t>
          </a:r>
          <a:endParaRPr kumimoji="1" lang="ja-JP" altLang="en-US" dirty="0"/>
        </a:p>
      </dgm:t>
    </dgm:pt>
    <dgm:pt modelId="{3EF9BAA6-0577-4D85-AABD-690F820DA84D}" type="parTrans" cxnId="{73DE798F-66ED-4BBE-9530-EA0BA4CF421F}">
      <dgm:prSet/>
      <dgm:spPr/>
      <dgm:t>
        <a:bodyPr/>
        <a:lstStyle/>
        <a:p>
          <a:endParaRPr kumimoji="1" lang="ja-JP" altLang="en-US"/>
        </a:p>
      </dgm:t>
    </dgm:pt>
    <dgm:pt modelId="{102E1D35-1E27-4E7F-B038-492B43E7883E}" type="sibTrans" cxnId="{73DE798F-66ED-4BBE-9530-EA0BA4CF421F}">
      <dgm:prSet/>
      <dgm:spPr/>
      <dgm:t>
        <a:bodyPr/>
        <a:lstStyle/>
        <a:p>
          <a:endParaRPr kumimoji="1" lang="ja-JP" altLang="en-US"/>
        </a:p>
      </dgm:t>
    </dgm:pt>
    <dgm:pt modelId="{73B75FD4-8532-4549-8F81-8A0DB2C05A3B}" type="pres">
      <dgm:prSet presAssocID="{5DD94C8A-0401-4FC2-9E6E-1FC645F300BD}" presName="CompostProcess" presStyleCnt="0">
        <dgm:presLayoutVars>
          <dgm:dir/>
          <dgm:resizeHandles val="exact"/>
        </dgm:presLayoutVars>
      </dgm:prSet>
      <dgm:spPr/>
    </dgm:pt>
    <dgm:pt modelId="{05D2337B-6CA4-4673-95E2-228CA87ADA45}" type="pres">
      <dgm:prSet presAssocID="{5DD94C8A-0401-4FC2-9E6E-1FC645F300BD}" presName="arrow" presStyleLbl="bgShp" presStyleIdx="0" presStyleCnt="1"/>
      <dgm:spPr/>
    </dgm:pt>
    <dgm:pt modelId="{3D6B771C-2BC4-4ECB-A3B0-153ABEC93154}" type="pres">
      <dgm:prSet presAssocID="{5DD94C8A-0401-4FC2-9E6E-1FC645F300BD}" presName="linearProcess" presStyleCnt="0"/>
      <dgm:spPr/>
    </dgm:pt>
    <dgm:pt modelId="{C1941CD9-9CFF-4A45-BAEE-0D388138D15C}" type="pres">
      <dgm:prSet presAssocID="{F9F38E13-7C61-4022-9618-651EE04B10EA}" presName="textNode" presStyleLbl="node1" presStyleIdx="0" presStyleCnt="3">
        <dgm:presLayoutVars>
          <dgm:bulletEnabled val="1"/>
        </dgm:presLayoutVars>
      </dgm:prSet>
      <dgm:spPr/>
    </dgm:pt>
    <dgm:pt modelId="{55DBC3BA-3F8F-437A-9CC3-E3BFFE056B42}" type="pres">
      <dgm:prSet presAssocID="{6E4933D6-4B6F-4928-B312-D32CD95E0A7F}" presName="sibTrans" presStyleCnt="0"/>
      <dgm:spPr/>
    </dgm:pt>
    <dgm:pt modelId="{DC6B5BD5-2906-4AAF-BF26-7B5C7E48D0C2}" type="pres">
      <dgm:prSet presAssocID="{9663B6D5-214E-42BE-8812-244DBA7759BA}" presName="textNode" presStyleLbl="node1" presStyleIdx="1" presStyleCnt="3">
        <dgm:presLayoutVars>
          <dgm:bulletEnabled val="1"/>
        </dgm:presLayoutVars>
      </dgm:prSet>
      <dgm:spPr/>
    </dgm:pt>
    <dgm:pt modelId="{7E2F6588-E1E0-40A6-AB55-E96CE8A45D4F}" type="pres">
      <dgm:prSet presAssocID="{176D1684-9030-4CAC-B16C-4278FC529F27}" presName="sibTrans" presStyleCnt="0"/>
      <dgm:spPr/>
    </dgm:pt>
    <dgm:pt modelId="{5474A4B0-E414-4C9B-AEBB-FF04EC81BA9B}" type="pres">
      <dgm:prSet presAssocID="{3F0413A0-6102-4DDB-BB6A-5E22613B459F}" presName="textNode" presStyleLbl="node1" presStyleIdx="2" presStyleCnt="3">
        <dgm:presLayoutVars>
          <dgm:bulletEnabled val="1"/>
        </dgm:presLayoutVars>
      </dgm:prSet>
      <dgm:spPr/>
    </dgm:pt>
  </dgm:ptLst>
  <dgm:cxnLst>
    <dgm:cxn modelId="{24D8BE04-4139-45A4-B552-995780D5F387}" type="presOf" srcId="{3F0413A0-6102-4DDB-BB6A-5E22613B459F}" destId="{5474A4B0-E414-4C9B-AEBB-FF04EC81BA9B}" srcOrd="0" destOrd="0" presId="urn:microsoft.com/office/officeart/2005/8/layout/hProcess9"/>
    <dgm:cxn modelId="{E965C430-137B-4685-B4F3-92AA79E27D34}" type="presOf" srcId="{9663B6D5-214E-42BE-8812-244DBA7759BA}" destId="{DC6B5BD5-2906-4AAF-BF26-7B5C7E48D0C2}" srcOrd="0" destOrd="0" presId="urn:microsoft.com/office/officeart/2005/8/layout/hProcess9"/>
    <dgm:cxn modelId="{090EBC5D-1090-4489-9160-CF629953C71C}" srcId="{5DD94C8A-0401-4FC2-9E6E-1FC645F300BD}" destId="{F9F38E13-7C61-4022-9618-651EE04B10EA}" srcOrd="0" destOrd="0" parTransId="{57717D15-6B24-4A41-AEBE-92DB1CF7F0BE}" sibTransId="{6E4933D6-4B6F-4928-B312-D32CD95E0A7F}"/>
    <dgm:cxn modelId="{73DE798F-66ED-4BBE-9530-EA0BA4CF421F}" srcId="{5DD94C8A-0401-4FC2-9E6E-1FC645F300BD}" destId="{3F0413A0-6102-4DDB-BB6A-5E22613B459F}" srcOrd="2" destOrd="0" parTransId="{3EF9BAA6-0577-4D85-AABD-690F820DA84D}" sibTransId="{102E1D35-1E27-4E7F-B038-492B43E7883E}"/>
    <dgm:cxn modelId="{201116B9-75F2-4C24-B548-B0C1BFCF637B}" type="presOf" srcId="{5DD94C8A-0401-4FC2-9E6E-1FC645F300BD}" destId="{73B75FD4-8532-4549-8F81-8A0DB2C05A3B}" srcOrd="0" destOrd="0" presId="urn:microsoft.com/office/officeart/2005/8/layout/hProcess9"/>
    <dgm:cxn modelId="{26C5E7BC-5682-4159-B576-C7449614649F}" srcId="{5DD94C8A-0401-4FC2-9E6E-1FC645F300BD}" destId="{9663B6D5-214E-42BE-8812-244DBA7759BA}" srcOrd="1" destOrd="0" parTransId="{735EEEB3-F693-40E2-A2C5-0B730BBF8C54}" sibTransId="{176D1684-9030-4CAC-B16C-4278FC529F27}"/>
    <dgm:cxn modelId="{4EEFB8DD-189D-40A7-A506-A4A657846104}" type="presOf" srcId="{F9F38E13-7C61-4022-9618-651EE04B10EA}" destId="{C1941CD9-9CFF-4A45-BAEE-0D388138D15C}" srcOrd="0" destOrd="0" presId="urn:microsoft.com/office/officeart/2005/8/layout/hProcess9"/>
    <dgm:cxn modelId="{4EC1DD0D-462F-4EF8-85DA-0E9A9B7FCE95}" type="presParOf" srcId="{73B75FD4-8532-4549-8F81-8A0DB2C05A3B}" destId="{05D2337B-6CA4-4673-95E2-228CA87ADA45}" srcOrd="0" destOrd="0" presId="urn:microsoft.com/office/officeart/2005/8/layout/hProcess9"/>
    <dgm:cxn modelId="{7A366D5C-2089-45F7-9EFF-3D20CFBDF3D2}" type="presParOf" srcId="{73B75FD4-8532-4549-8F81-8A0DB2C05A3B}" destId="{3D6B771C-2BC4-4ECB-A3B0-153ABEC93154}" srcOrd="1" destOrd="0" presId="urn:microsoft.com/office/officeart/2005/8/layout/hProcess9"/>
    <dgm:cxn modelId="{4E3B0D91-57AE-498C-8A1D-55B22914C8C5}" type="presParOf" srcId="{3D6B771C-2BC4-4ECB-A3B0-153ABEC93154}" destId="{C1941CD9-9CFF-4A45-BAEE-0D388138D15C}" srcOrd="0" destOrd="0" presId="urn:microsoft.com/office/officeart/2005/8/layout/hProcess9"/>
    <dgm:cxn modelId="{E41657BA-E679-4FB7-825D-5E109776F519}" type="presParOf" srcId="{3D6B771C-2BC4-4ECB-A3B0-153ABEC93154}" destId="{55DBC3BA-3F8F-437A-9CC3-E3BFFE056B42}" srcOrd="1" destOrd="0" presId="urn:microsoft.com/office/officeart/2005/8/layout/hProcess9"/>
    <dgm:cxn modelId="{0D62C421-9036-4B15-89E3-E2CFA3BB0750}" type="presParOf" srcId="{3D6B771C-2BC4-4ECB-A3B0-153ABEC93154}" destId="{DC6B5BD5-2906-4AAF-BF26-7B5C7E48D0C2}" srcOrd="2" destOrd="0" presId="urn:microsoft.com/office/officeart/2005/8/layout/hProcess9"/>
    <dgm:cxn modelId="{6571675F-802B-4FEE-BCDA-E31F88730887}" type="presParOf" srcId="{3D6B771C-2BC4-4ECB-A3B0-153ABEC93154}" destId="{7E2F6588-E1E0-40A6-AB55-E96CE8A45D4F}" srcOrd="3" destOrd="0" presId="urn:microsoft.com/office/officeart/2005/8/layout/hProcess9"/>
    <dgm:cxn modelId="{13EC2586-0E83-44DD-924C-1404E0EC88D8}" type="presParOf" srcId="{3D6B771C-2BC4-4ECB-A3B0-153ABEC93154}" destId="{5474A4B0-E414-4C9B-AEBB-FF04EC81BA9B}"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F7462C-D132-4626-982F-6730113774CF}" type="doc">
      <dgm:prSet loTypeId="urn:microsoft.com/office/officeart/2005/8/layout/cycle6" loCatId="relationship" qsTypeId="urn:microsoft.com/office/officeart/2005/8/quickstyle/simple1" qsCatId="simple" csTypeId="urn:microsoft.com/office/officeart/2005/8/colors/colorful1" csCatId="colorful" phldr="1"/>
      <dgm:spPr/>
    </dgm:pt>
    <dgm:pt modelId="{27A0ACEE-2F91-45A0-BA76-63911250BC70}">
      <dgm:prSet phldrT="[テキスト]"/>
      <dgm:spPr/>
      <dgm:t>
        <a:bodyPr/>
        <a:lstStyle/>
        <a:p>
          <a:r>
            <a:rPr kumimoji="1" lang="en-US" altLang="ja-JP" b="1" dirty="0"/>
            <a:t>Location</a:t>
          </a:r>
          <a:endParaRPr kumimoji="1" lang="ja-JP" altLang="en-US" b="1" dirty="0"/>
        </a:p>
      </dgm:t>
    </dgm:pt>
    <dgm:pt modelId="{FD31B20D-DA8D-452A-924E-6719E5925CF9}" type="parTrans" cxnId="{0A8B602D-C45B-4BA9-B76A-5FA1AAFC90CA}">
      <dgm:prSet/>
      <dgm:spPr/>
      <dgm:t>
        <a:bodyPr/>
        <a:lstStyle/>
        <a:p>
          <a:endParaRPr kumimoji="1" lang="ja-JP" altLang="en-US" b="1"/>
        </a:p>
      </dgm:t>
    </dgm:pt>
    <dgm:pt modelId="{2B3394ED-0DC3-4E7F-B8E4-B2D6809989ED}" type="sibTrans" cxnId="{0A8B602D-C45B-4BA9-B76A-5FA1AAFC90CA}">
      <dgm:prSet/>
      <dgm:spPr/>
      <dgm:t>
        <a:bodyPr/>
        <a:lstStyle/>
        <a:p>
          <a:endParaRPr kumimoji="1" lang="ja-JP" altLang="en-US" b="1"/>
        </a:p>
      </dgm:t>
    </dgm:pt>
    <dgm:pt modelId="{43403C19-9563-4AE2-B56E-B8051F2C0455}">
      <dgm:prSet phldrT="[テキスト]"/>
      <dgm:spPr/>
      <dgm:t>
        <a:bodyPr/>
        <a:lstStyle/>
        <a:p>
          <a:r>
            <a:rPr kumimoji="1" lang="en-US" altLang="ja-JP" b="1" dirty="0"/>
            <a:t>Alphabet</a:t>
          </a:r>
          <a:endParaRPr kumimoji="1" lang="ja-JP" altLang="en-US" b="1" dirty="0"/>
        </a:p>
      </dgm:t>
    </dgm:pt>
    <dgm:pt modelId="{26966C9A-7DEB-4811-A310-A079417A1812}" type="parTrans" cxnId="{91A2A33B-4CBF-480B-B4FB-FD9F72E8C804}">
      <dgm:prSet/>
      <dgm:spPr/>
      <dgm:t>
        <a:bodyPr/>
        <a:lstStyle/>
        <a:p>
          <a:endParaRPr kumimoji="1" lang="ja-JP" altLang="en-US" b="1"/>
        </a:p>
      </dgm:t>
    </dgm:pt>
    <dgm:pt modelId="{78331CE8-2F16-430F-82D4-66DF6A0840EA}" type="sibTrans" cxnId="{91A2A33B-4CBF-480B-B4FB-FD9F72E8C804}">
      <dgm:prSet/>
      <dgm:spPr/>
      <dgm:t>
        <a:bodyPr/>
        <a:lstStyle/>
        <a:p>
          <a:endParaRPr kumimoji="1" lang="ja-JP" altLang="en-US" b="1"/>
        </a:p>
      </dgm:t>
    </dgm:pt>
    <dgm:pt modelId="{286FC0E6-4BBC-42E0-A503-5AD4F2140587}">
      <dgm:prSet phldrT="[テキスト]"/>
      <dgm:spPr/>
      <dgm:t>
        <a:bodyPr/>
        <a:lstStyle/>
        <a:p>
          <a:r>
            <a:rPr kumimoji="1" lang="en-US" altLang="ja-JP" b="1" dirty="0"/>
            <a:t>Time</a:t>
          </a:r>
          <a:endParaRPr kumimoji="1" lang="ja-JP" altLang="en-US" b="1" dirty="0"/>
        </a:p>
      </dgm:t>
    </dgm:pt>
    <dgm:pt modelId="{B15CAE87-3C84-469F-A023-0B00989486F6}" type="parTrans" cxnId="{9E5B60E2-AE41-4936-8B2D-44D3DEAB98A0}">
      <dgm:prSet/>
      <dgm:spPr/>
      <dgm:t>
        <a:bodyPr/>
        <a:lstStyle/>
        <a:p>
          <a:endParaRPr kumimoji="1" lang="ja-JP" altLang="en-US" b="1"/>
        </a:p>
      </dgm:t>
    </dgm:pt>
    <dgm:pt modelId="{36947B58-0595-46B2-B21D-92C4CA3A5E0C}" type="sibTrans" cxnId="{9E5B60E2-AE41-4936-8B2D-44D3DEAB98A0}">
      <dgm:prSet/>
      <dgm:spPr/>
      <dgm:t>
        <a:bodyPr/>
        <a:lstStyle/>
        <a:p>
          <a:endParaRPr kumimoji="1" lang="ja-JP" altLang="en-US" b="1"/>
        </a:p>
      </dgm:t>
    </dgm:pt>
    <dgm:pt modelId="{92F2F5D9-6244-4BF5-99DB-8F524A626290}">
      <dgm:prSet phldrT="[テキスト]"/>
      <dgm:spPr/>
      <dgm:t>
        <a:bodyPr/>
        <a:lstStyle/>
        <a:p>
          <a:r>
            <a:rPr kumimoji="1" lang="en-US" altLang="ja-JP" b="1" dirty="0"/>
            <a:t>Category</a:t>
          </a:r>
          <a:endParaRPr kumimoji="1" lang="ja-JP" altLang="en-US" b="1" dirty="0"/>
        </a:p>
      </dgm:t>
    </dgm:pt>
    <dgm:pt modelId="{19F2AAE7-F49C-44CB-AC18-F7B050232B3C}" type="parTrans" cxnId="{AFBF1C18-69DE-411B-B146-A8D56D14C726}">
      <dgm:prSet/>
      <dgm:spPr/>
      <dgm:t>
        <a:bodyPr/>
        <a:lstStyle/>
        <a:p>
          <a:endParaRPr kumimoji="1" lang="ja-JP" altLang="en-US" b="1"/>
        </a:p>
      </dgm:t>
    </dgm:pt>
    <dgm:pt modelId="{71073387-258F-474B-81C4-D0337BFC3F8F}" type="sibTrans" cxnId="{AFBF1C18-69DE-411B-B146-A8D56D14C726}">
      <dgm:prSet/>
      <dgm:spPr/>
      <dgm:t>
        <a:bodyPr/>
        <a:lstStyle/>
        <a:p>
          <a:endParaRPr kumimoji="1" lang="ja-JP" altLang="en-US" b="1"/>
        </a:p>
      </dgm:t>
    </dgm:pt>
    <dgm:pt modelId="{4ACDC2CB-1443-4BEB-97A3-6136CBE1B80F}">
      <dgm:prSet phldrT="[テキスト]"/>
      <dgm:spPr/>
      <dgm:t>
        <a:bodyPr/>
        <a:lstStyle/>
        <a:p>
          <a:r>
            <a:rPr kumimoji="1" lang="en-US" altLang="ja-JP" b="1" dirty="0"/>
            <a:t>Hierarchy</a:t>
          </a:r>
          <a:endParaRPr kumimoji="1" lang="ja-JP" altLang="en-US" b="1" dirty="0"/>
        </a:p>
      </dgm:t>
    </dgm:pt>
    <dgm:pt modelId="{7E9C7C34-401E-4C0D-B971-0C029EA4C9F2}" type="parTrans" cxnId="{B0C277F3-211F-442F-A2C4-711BB13DA591}">
      <dgm:prSet/>
      <dgm:spPr/>
      <dgm:t>
        <a:bodyPr/>
        <a:lstStyle/>
        <a:p>
          <a:endParaRPr kumimoji="1" lang="ja-JP" altLang="en-US" b="1"/>
        </a:p>
      </dgm:t>
    </dgm:pt>
    <dgm:pt modelId="{5E055CD7-99D5-4FE3-88FA-9B3AED5C5E7D}" type="sibTrans" cxnId="{B0C277F3-211F-442F-A2C4-711BB13DA591}">
      <dgm:prSet/>
      <dgm:spPr/>
      <dgm:t>
        <a:bodyPr/>
        <a:lstStyle/>
        <a:p>
          <a:endParaRPr kumimoji="1" lang="ja-JP" altLang="en-US" b="1"/>
        </a:p>
      </dgm:t>
    </dgm:pt>
    <dgm:pt modelId="{C963E46F-4F23-4F18-B31C-82000FA92C66}" type="pres">
      <dgm:prSet presAssocID="{58F7462C-D132-4626-982F-6730113774CF}" presName="cycle" presStyleCnt="0">
        <dgm:presLayoutVars>
          <dgm:dir/>
          <dgm:resizeHandles val="exact"/>
        </dgm:presLayoutVars>
      </dgm:prSet>
      <dgm:spPr/>
    </dgm:pt>
    <dgm:pt modelId="{9E2C4AA2-0223-49ED-AD5D-08BA8EF85C0C}" type="pres">
      <dgm:prSet presAssocID="{27A0ACEE-2F91-45A0-BA76-63911250BC70}" presName="node" presStyleLbl="node1" presStyleIdx="0" presStyleCnt="5">
        <dgm:presLayoutVars>
          <dgm:bulletEnabled val="1"/>
        </dgm:presLayoutVars>
      </dgm:prSet>
      <dgm:spPr/>
    </dgm:pt>
    <dgm:pt modelId="{223CB2B4-12A9-4734-B4AC-628486F50521}" type="pres">
      <dgm:prSet presAssocID="{27A0ACEE-2F91-45A0-BA76-63911250BC70}" presName="spNode" presStyleCnt="0"/>
      <dgm:spPr/>
    </dgm:pt>
    <dgm:pt modelId="{9285FC1C-3618-4256-A9C9-9FC612982CD1}" type="pres">
      <dgm:prSet presAssocID="{2B3394ED-0DC3-4E7F-B8E4-B2D6809989ED}" presName="sibTrans" presStyleLbl="sibTrans1D1" presStyleIdx="0" presStyleCnt="5"/>
      <dgm:spPr/>
    </dgm:pt>
    <dgm:pt modelId="{CDC9C806-1B93-4269-A0E8-F224CEC7DDF6}" type="pres">
      <dgm:prSet presAssocID="{43403C19-9563-4AE2-B56E-B8051F2C0455}" presName="node" presStyleLbl="node1" presStyleIdx="1" presStyleCnt="5">
        <dgm:presLayoutVars>
          <dgm:bulletEnabled val="1"/>
        </dgm:presLayoutVars>
      </dgm:prSet>
      <dgm:spPr/>
    </dgm:pt>
    <dgm:pt modelId="{D91D4807-901A-4972-8A39-409E4F632CE8}" type="pres">
      <dgm:prSet presAssocID="{43403C19-9563-4AE2-B56E-B8051F2C0455}" presName="spNode" presStyleCnt="0"/>
      <dgm:spPr/>
    </dgm:pt>
    <dgm:pt modelId="{90354696-38B0-499F-97A0-DD3C1FA255A0}" type="pres">
      <dgm:prSet presAssocID="{78331CE8-2F16-430F-82D4-66DF6A0840EA}" presName="sibTrans" presStyleLbl="sibTrans1D1" presStyleIdx="1" presStyleCnt="5"/>
      <dgm:spPr/>
    </dgm:pt>
    <dgm:pt modelId="{87CB68F1-A362-4A47-8946-5E87E5986FFB}" type="pres">
      <dgm:prSet presAssocID="{286FC0E6-4BBC-42E0-A503-5AD4F2140587}" presName="node" presStyleLbl="node1" presStyleIdx="2" presStyleCnt="5">
        <dgm:presLayoutVars>
          <dgm:bulletEnabled val="1"/>
        </dgm:presLayoutVars>
      </dgm:prSet>
      <dgm:spPr/>
    </dgm:pt>
    <dgm:pt modelId="{5F7CA5F5-FC9A-45EC-82E9-5396FD32C0FB}" type="pres">
      <dgm:prSet presAssocID="{286FC0E6-4BBC-42E0-A503-5AD4F2140587}" presName="spNode" presStyleCnt="0"/>
      <dgm:spPr/>
    </dgm:pt>
    <dgm:pt modelId="{53BC09E2-5E56-4186-ACDE-E4ECA43C870E}" type="pres">
      <dgm:prSet presAssocID="{36947B58-0595-46B2-B21D-92C4CA3A5E0C}" presName="sibTrans" presStyleLbl="sibTrans1D1" presStyleIdx="2" presStyleCnt="5"/>
      <dgm:spPr/>
    </dgm:pt>
    <dgm:pt modelId="{671A03CE-CECA-4780-81B6-391328BFBFA3}" type="pres">
      <dgm:prSet presAssocID="{92F2F5D9-6244-4BF5-99DB-8F524A626290}" presName="node" presStyleLbl="node1" presStyleIdx="3" presStyleCnt="5">
        <dgm:presLayoutVars>
          <dgm:bulletEnabled val="1"/>
        </dgm:presLayoutVars>
      </dgm:prSet>
      <dgm:spPr/>
    </dgm:pt>
    <dgm:pt modelId="{813874F2-D4FF-47A8-9145-46DD5A826213}" type="pres">
      <dgm:prSet presAssocID="{92F2F5D9-6244-4BF5-99DB-8F524A626290}" presName="spNode" presStyleCnt="0"/>
      <dgm:spPr/>
    </dgm:pt>
    <dgm:pt modelId="{18F74EE6-60B2-4B92-8CB1-C13502F68040}" type="pres">
      <dgm:prSet presAssocID="{71073387-258F-474B-81C4-D0337BFC3F8F}" presName="sibTrans" presStyleLbl="sibTrans1D1" presStyleIdx="3" presStyleCnt="5"/>
      <dgm:spPr/>
    </dgm:pt>
    <dgm:pt modelId="{F9C7CCA7-3FEC-4BA8-831F-1187D2C99AF4}" type="pres">
      <dgm:prSet presAssocID="{4ACDC2CB-1443-4BEB-97A3-6136CBE1B80F}" presName="node" presStyleLbl="node1" presStyleIdx="4" presStyleCnt="5">
        <dgm:presLayoutVars>
          <dgm:bulletEnabled val="1"/>
        </dgm:presLayoutVars>
      </dgm:prSet>
      <dgm:spPr/>
    </dgm:pt>
    <dgm:pt modelId="{1EBD7ADC-4D5E-4159-AA49-4A5A3AEF2D32}" type="pres">
      <dgm:prSet presAssocID="{4ACDC2CB-1443-4BEB-97A3-6136CBE1B80F}" presName="spNode" presStyleCnt="0"/>
      <dgm:spPr/>
    </dgm:pt>
    <dgm:pt modelId="{EACCB27E-6F64-444C-AB05-094FE674B03B}" type="pres">
      <dgm:prSet presAssocID="{5E055CD7-99D5-4FE3-88FA-9B3AED5C5E7D}" presName="sibTrans" presStyleLbl="sibTrans1D1" presStyleIdx="4" presStyleCnt="5"/>
      <dgm:spPr/>
    </dgm:pt>
  </dgm:ptLst>
  <dgm:cxnLst>
    <dgm:cxn modelId="{D3815003-6B54-4F1E-83B7-09B404AFA180}" type="presOf" srcId="{2B3394ED-0DC3-4E7F-B8E4-B2D6809989ED}" destId="{9285FC1C-3618-4256-A9C9-9FC612982CD1}" srcOrd="0" destOrd="0" presId="urn:microsoft.com/office/officeart/2005/8/layout/cycle6"/>
    <dgm:cxn modelId="{52F36605-EAD4-464C-8111-CBA28BEE95B5}" type="presOf" srcId="{36947B58-0595-46B2-B21D-92C4CA3A5E0C}" destId="{53BC09E2-5E56-4186-ACDE-E4ECA43C870E}" srcOrd="0" destOrd="0" presId="urn:microsoft.com/office/officeart/2005/8/layout/cycle6"/>
    <dgm:cxn modelId="{DEF8B805-1ED8-4A61-B229-CACA02D3C221}" type="presOf" srcId="{4ACDC2CB-1443-4BEB-97A3-6136CBE1B80F}" destId="{F9C7CCA7-3FEC-4BA8-831F-1187D2C99AF4}" srcOrd="0" destOrd="0" presId="urn:microsoft.com/office/officeart/2005/8/layout/cycle6"/>
    <dgm:cxn modelId="{AFBF1C18-69DE-411B-B146-A8D56D14C726}" srcId="{58F7462C-D132-4626-982F-6730113774CF}" destId="{92F2F5D9-6244-4BF5-99DB-8F524A626290}" srcOrd="3" destOrd="0" parTransId="{19F2AAE7-F49C-44CB-AC18-F7B050232B3C}" sibTransId="{71073387-258F-474B-81C4-D0337BFC3F8F}"/>
    <dgm:cxn modelId="{0A8B602D-C45B-4BA9-B76A-5FA1AAFC90CA}" srcId="{58F7462C-D132-4626-982F-6730113774CF}" destId="{27A0ACEE-2F91-45A0-BA76-63911250BC70}" srcOrd="0" destOrd="0" parTransId="{FD31B20D-DA8D-452A-924E-6719E5925CF9}" sibTransId="{2B3394ED-0DC3-4E7F-B8E4-B2D6809989ED}"/>
    <dgm:cxn modelId="{627EEF32-94E4-4870-BA94-F6057C969D31}" type="presOf" srcId="{43403C19-9563-4AE2-B56E-B8051F2C0455}" destId="{CDC9C806-1B93-4269-A0E8-F224CEC7DDF6}" srcOrd="0" destOrd="0" presId="urn:microsoft.com/office/officeart/2005/8/layout/cycle6"/>
    <dgm:cxn modelId="{91A2A33B-4CBF-480B-B4FB-FD9F72E8C804}" srcId="{58F7462C-D132-4626-982F-6730113774CF}" destId="{43403C19-9563-4AE2-B56E-B8051F2C0455}" srcOrd="1" destOrd="0" parTransId="{26966C9A-7DEB-4811-A310-A079417A1812}" sibTransId="{78331CE8-2F16-430F-82D4-66DF6A0840EA}"/>
    <dgm:cxn modelId="{57A29D5A-80EC-4E8A-AF58-9934490E4C44}" type="presOf" srcId="{286FC0E6-4BBC-42E0-A503-5AD4F2140587}" destId="{87CB68F1-A362-4A47-8946-5E87E5986FFB}" srcOrd="0" destOrd="0" presId="urn:microsoft.com/office/officeart/2005/8/layout/cycle6"/>
    <dgm:cxn modelId="{43797697-5A49-49DE-BA36-E510DBBE56E1}" type="presOf" srcId="{58F7462C-D132-4626-982F-6730113774CF}" destId="{C963E46F-4F23-4F18-B31C-82000FA92C66}" srcOrd="0" destOrd="0" presId="urn:microsoft.com/office/officeart/2005/8/layout/cycle6"/>
    <dgm:cxn modelId="{3A7AA4AA-8BAE-4D66-AAE6-3992A7477314}" type="presOf" srcId="{27A0ACEE-2F91-45A0-BA76-63911250BC70}" destId="{9E2C4AA2-0223-49ED-AD5D-08BA8EF85C0C}" srcOrd="0" destOrd="0" presId="urn:microsoft.com/office/officeart/2005/8/layout/cycle6"/>
    <dgm:cxn modelId="{ECA074DF-D77A-4165-B95A-591513EBE77D}" type="presOf" srcId="{71073387-258F-474B-81C4-D0337BFC3F8F}" destId="{18F74EE6-60B2-4B92-8CB1-C13502F68040}" srcOrd="0" destOrd="0" presId="urn:microsoft.com/office/officeart/2005/8/layout/cycle6"/>
    <dgm:cxn modelId="{9E5B60E2-AE41-4936-8B2D-44D3DEAB98A0}" srcId="{58F7462C-D132-4626-982F-6730113774CF}" destId="{286FC0E6-4BBC-42E0-A503-5AD4F2140587}" srcOrd="2" destOrd="0" parTransId="{B15CAE87-3C84-469F-A023-0B00989486F6}" sibTransId="{36947B58-0595-46B2-B21D-92C4CA3A5E0C}"/>
    <dgm:cxn modelId="{C049D7ED-FD10-456D-A6A6-403975786384}" type="presOf" srcId="{92F2F5D9-6244-4BF5-99DB-8F524A626290}" destId="{671A03CE-CECA-4780-81B6-391328BFBFA3}" srcOrd="0" destOrd="0" presId="urn:microsoft.com/office/officeart/2005/8/layout/cycle6"/>
    <dgm:cxn modelId="{B0C277F3-211F-442F-A2C4-711BB13DA591}" srcId="{58F7462C-D132-4626-982F-6730113774CF}" destId="{4ACDC2CB-1443-4BEB-97A3-6136CBE1B80F}" srcOrd="4" destOrd="0" parTransId="{7E9C7C34-401E-4C0D-B971-0C029EA4C9F2}" sibTransId="{5E055CD7-99D5-4FE3-88FA-9B3AED5C5E7D}"/>
    <dgm:cxn modelId="{7562F6F3-47A5-485D-B87F-523639095708}" type="presOf" srcId="{5E055CD7-99D5-4FE3-88FA-9B3AED5C5E7D}" destId="{EACCB27E-6F64-444C-AB05-094FE674B03B}" srcOrd="0" destOrd="0" presId="urn:microsoft.com/office/officeart/2005/8/layout/cycle6"/>
    <dgm:cxn modelId="{352C1AFE-F48D-4DD4-8F89-166ECC3E9FB0}" type="presOf" srcId="{78331CE8-2F16-430F-82D4-66DF6A0840EA}" destId="{90354696-38B0-499F-97A0-DD3C1FA255A0}" srcOrd="0" destOrd="0" presId="urn:microsoft.com/office/officeart/2005/8/layout/cycle6"/>
    <dgm:cxn modelId="{B74B2993-1CC1-4317-A211-E32BD5072B26}" type="presParOf" srcId="{C963E46F-4F23-4F18-B31C-82000FA92C66}" destId="{9E2C4AA2-0223-49ED-AD5D-08BA8EF85C0C}" srcOrd="0" destOrd="0" presId="urn:microsoft.com/office/officeart/2005/8/layout/cycle6"/>
    <dgm:cxn modelId="{6AC1B81F-15CE-4400-BE01-676D6EEC7BBB}" type="presParOf" srcId="{C963E46F-4F23-4F18-B31C-82000FA92C66}" destId="{223CB2B4-12A9-4734-B4AC-628486F50521}" srcOrd="1" destOrd="0" presId="urn:microsoft.com/office/officeart/2005/8/layout/cycle6"/>
    <dgm:cxn modelId="{399864AA-DC5A-4A62-B829-638EECD1E5B7}" type="presParOf" srcId="{C963E46F-4F23-4F18-B31C-82000FA92C66}" destId="{9285FC1C-3618-4256-A9C9-9FC612982CD1}" srcOrd="2" destOrd="0" presId="urn:microsoft.com/office/officeart/2005/8/layout/cycle6"/>
    <dgm:cxn modelId="{68313A01-4AF2-44C0-BD5D-2A8E68E9BE4A}" type="presParOf" srcId="{C963E46F-4F23-4F18-B31C-82000FA92C66}" destId="{CDC9C806-1B93-4269-A0E8-F224CEC7DDF6}" srcOrd="3" destOrd="0" presId="urn:microsoft.com/office/officeart/2005/8/layout/cycle6"/>
    <dgm:cxn modelId="{151EB01C-674C-4099-8454-B3399F082CCC}" type="presParOf" srcId="{C963E46F-4F23-4F18-B31C-82000FA92C66}" destId="{D91D4807-901A-4972-8A39-409E4F632CE8}" srcOrd="4" destOrd="0" presId="urn:microsoft.com/office/officeart/2005/8/layout/cycle6"/>
    <dgm:cxn modelId="{B59EA5A7-E946-4AE1-A454-6604691E443A}" type="presParOf" srcId="{C963E46F-4F23-4F18-B31C-82000FA92C66}" destId="{90354696-38B0-499F-97A0-DD3C1FA255A0}" srcOrd="5" destOrd="0" presId="urn:microsoft.com/office/officeart/2005/8/layout/cycle6"/>
    <dgm:cxn modelId="{CB16CA0D-6AD9-4C72-BA72-239CD8A76D22}" type="presParOf" srcId="{C963E46F-4F23-4F18-B31C-82000FA92C66}" destId="{87CB68F1-A362-4A47-8946-5E87E5986FFB}" srcOrd="6" destOrd="0" presId="urn:microsoft.com/office/officeart/2005/8/layout/cycle6"/>
    <dgm:cxn modelId="{8BC9CFB3-49A8-4F47-8BA0-DDE37336F86B}" type="presParOf" srcId="{C963E46F-4F23-4F18-B31C-82000FA92C66}" destId="{5F7CA5F5-FC9A-45EC-82E9-5396FD32C0FB}" srcOrd="7" destOrd="0" presId="urn:microsoft.com/office/officeart/2005/8/layout/cycle6"/>
    <dgm:cxn modelId="{C37C7778-AD56-47D9-A42A-EAD6386C22AC}" type="presParOf" srcId="{C963E46F-4F23-4F18-B31C-82000FA92C66}" destId="{53BC09E2-5E56-4186-ACDE-E4ECA43C870E}" srcOrd="8" destOrd="0" presId="urn:microsoft.com/office/officeart/2005/8/layout/cycle6"/>
    <dgm:cxn modelId="{DC16E162-8590-4144-9133-B75A664017AE}" type="presParOf" srcId="{C963E46F-4F23-4F18-B31C-82000FA92C66}" destId="{671A03CE-CECA-4780-81B6-391328BFBFA3}" srcOrd="9" destOrd="0" presId="urn:microsoft.com/office/officeart/2005/8/layout/cycle6"/>
    <dgm:cxn modelId="{1E7C1E75-A6D3-4656-8D7D-9F12606CE72D}" type="presParOf" srcId="{C963E46F-4F23-4F18-B31C-82000FA92C66}" destId="{813874F2-D4FF-47A8-9145-46DD5A826213}" srcOrd="10" destOrd="0" presId="urn:microsoft.com/office/officeart/2005/8/layout/cycle6"/>
    <dgm:cxn modelId="{4DB5CD4C-7E7A-448E-9F34-34CA53B14B53}" type="presParOf" srcId="{C963E46F-4F23-4F18-B31C-82000FA92C66}" destId="{18F74EE6-60B2-4B92-8CB1-C13502F68040}" srcOrd="11" destOrd="0" presId="urn:microsoft.com/office/officeart/2005/8/layout/cycle6"/>
    <dgm:cxn modelId="{E00C441B-8718-4F04-BE90-195EDD34A7C7}" type="presParOf" srcId="{C963E46F-4F23-4F18-B31C-82000FA92C66}" destId="{F9C7CCA7-3FEC-4BA8-831F-1187D2C99AF4}" srcOrd="12" destOrd="0" presId="urn:microsoft.com/office/officeart/2005/8/layout/cycle6"/>
    <dgm:cxn modelId="{4F87A5FB-77CD-4BEE-8BD6-D02C5D3DC21B}" type="presParOf" srcId="{C963E46F-4F23-4F18-B31C-82000FA92C66}" destId="{1EBD7ADC-4D5E-4159-AA49-4A5A3AEF2D32}" srcOrd="13" destOrd="0" presId="urn:microsoft.com/office/officeart/2005/8/layout/cycle6"/>
    <dgm:cxn modelId="{AE5DB437-BC14-4701-8C66-47FFFEB0194A}" type="presParOf" srcId="{C963E46F-4F23-4F18-B31C-82000FA92C66}" destId="{EACCB27E-6F64-444C-AB05-094FE674B03B}" srcOrd="14" destOrd="0" presId="urn:microsoft.com/office/officeart/2005/8/layout/cycle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E1A4E-0BFC-4B3D-ADFE-9121D9ADFC96}">
      <dsp:nvSpPr>
        <dsp:cNvPr id="0" name=""/>
        <dsp:cNvSpPr/>
      </dsp:nvSpPr>
      <dsp:spPr>
        <a:xfrm>
          <a:off x="1113366" y="0"/>
          <a:ext cx="1113366" cy="954107"/>
        </a:xfrm>
        <a:prstGeom prst="trapezoid">
          <a:avLst>
            <a:gd name="adj" fmla="val 58346"/>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kumimoji="1" lang="en-US" altLang="ja-JP" sz="2100" b="1" kern="1200" dirty="0"/>
            <a:t>Mission</a:t>
          </a:r>
          <a:endParaRPr kumimoji="1" lang="ja-JP" altLang="en-US" sz="2100" b="1" kern="1200" dirty="0"/>
        </a:p>
      </dsp:txBody>
      <dsp:txXfrm>
        <a:off x="1113366" y="0"/>
        <a:ext cx="1113366" cy="954107"/>
      </dsp:txXfrm>
    </dsp:sp>
    <dsp:sp modelId="{AB656117-AE7C-4D5B-A7E8-7068A965A508}">
      <dsp:nvSpPr>
        <dsp:cNvPr id="0" name=""/>
        <dsp:cNvSpPr/>
      </dsp:nvSpPr>
      <dsp:spPr>
        <a:xfrm>
          <a:off x="556683" y="954107"/>
          <a:ext cx="2226733" cy="954107"/>
        </a:xfrm>
        <a:prstGeom prst="trapezoid">
          <a:avLst>
            <a:gd name="adj" fmla="val 58346"/>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kumimoji="1" lang="en-US" altLang="ja-JP" sz="2100" b="1" kern="1200" dirty="0"/>
            <a:t>Vision</a:t>
          </a:r>
          <a:endParaRPr kumimoji="1" lang="ja-JP" altLang="en-US" sz="2100" b="1" kern="1200" dirty="0"/>
        </a:p>
      </dsp:txBody>
      <dsp:txXfrm>
        <a:off x="946361" y="954107"/>
        <a:ext cx="1447376" cy="954107"/>
      </dsp:txXfrm>
    </dsp:sp>
    <dsp:sp modelId="{76599310-FA8E-421C-97FA-0788C48607A0}">
      <dsp:nvSpPr>
        <dsp:cNvPr id="0" name=""/>
        <dsp:cNvSpPr/>
      </dsp:nvSpPr>
      <dsp:spPr>
        <a:xfrm>
          <a:off x="0" y="1908214"/>
          <a:ext cx="3340100" cy="954107"/>
        </a:xfrm>
        <a:prstGeom prst="trapezoid">
          <a:avLst>
            <a:gd name="adj" fmla="val 58346"/>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933450">
            <a:lnSpc>
              <a:spcPct val="90000"/>
            </a:lnSpc>
            <a:spcBef>
              <a:spcPct val="0"/>
            </a:spcBef>
            <a:spcAft>
              <a:spcPct val="35000"/>
            </a:spcAft>
            <a:buNone/>
          </a:pPr>
          <a:r>
            <a:rPr kumimoji="1" lang="en-US" altLang="ja-JP" sz="2100" b="1" kern="1200" dirty="0"/>
            <a:t>Value</a:t>
          </a:r>
          <a:endParaRPr kumimoji="1" lang="ja-JP" altLang="en-US" sz="2100" b="1" kern="1200" dirty="0"/>
        </a:p>
      </dsp:txBody>
      <dsp:txXfrm>
        <a:off x="584517" y="1908214"/>
        <a:ext cx="2171065" cy="95410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E1A4E-0BFC-4B3D-ADFE-9121D9ADFC96}">
      <dsp:nvSpPr>
        <dsp:cNvPr id="0" name=""/>
        <dsp:cNvSpPr/>
      </dsp:nvSpPr>
      <dsp:spPr>
        <a:xfrm>
          <a:off x="1006686" y="0"/>
          <a:ext cx="1006686" cy="788811"/>
        </a:xfrm>
        <a:prstGeom prst="trapezoid">
          <a:avLst>
            <a:gd name="adj" fmla="val 6381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kumimoji="1" lang="en-US" altLang="ja-JP" sz="1900" b="1" kern="1200" dirty="0"/>
            <a:t>Mission</a:t>
          </a:r>
          <a:endParaRPr kumimoji="1" lang="ja-JP" altLang="en-US" sz="1900" b="1" kern="1200" dirty="0"/>
        </a:p>
      </dsp:txBody>
      <dsp:txXfrm>
        <a:off x="1006686" y="0"/>
        <a:ext cx="1006686" cy="788811"/>
      </dsp:txXfrm>
    </dsp:sp>
    <dsp:sp modelId="{AB656117-AE7C-4D5B-A7E8-7068A965A508}">
      <dsp:nvSpPr>
        <dsp:cNvPr id="0" name=""/>
        <dsp:cNvSpPr/>
      </dsp:nvSpPr>
      <dsp:spPr>
        <a:xfrm>
          <a:off x="503343" y="788811"/>
          <a:ext cx="2013373" cy="788811"/>
        </a:xfrm>
        <a:prstGeom prst="trapezoid">
          <a:avLst>
            <a:gd name="adj" fmla="val 63810"/>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kumimoji="1" lang="en-US" altLang="ja-JP" sz="1900" b="1" kern="1200" dirty="0"/>
            <a:t>Vision</a:t>
          </a:r>
          <a:endParaRPr kumimoji="1" lang="ja-JP" altLang="en-US" sz="1900" b="1" kern="1200" dirty="0"/>
        </a:p>
      </dsp:txBody>
      <dsp:txXfrm>
        <a:off x="855683" y="788811"/>
        <a:ext cx="1308692" cy="788811"/>
      </dsp:txXfrm>
    </dsp:sp>
    <dsp:sp modelId="{76599310-FA8E-421C-97FA-0788C48607A0}">
      <dsp:nvSpPr>
        <dsp:cNvPr id="0" name=""/>
        <dsp:cNvSpPr/>
      </dsp:nvSpPr>
      <dsp:spPr>
        <a:xfrm>
          <a:off x="0" y="1577622"/>
          <a:ext cx="3020060" cy="788811"/>
        </a:xfrm>
        <a:prstGeom prst="trapezoid">
          <a:avLst>
            <a:gd name="adj" fmla="val 63810"/>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kumimoji="1" lang="en-US" altLang="ja-JP" sz="1900" b="1" kern="1200" dirty="0"/>
            <a:t>Value</a:t>
          </a:r>
          <a:endParaRPr kumimoji="1" lang="ja-JP" altLang="en-US" sz="1900" b="1" kern="1200" dirty="0"/>
        </a:p>
      </dsp:txBody>
      <dsp:txXfrm>
        <a:off x="528510" y="1577622"/>
        <a:ext cx="1963039" cy="7888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0E1A4E-0BFC-4B3D-ADFE-9121D9ADFC96}">
      <dsp:nvSpPr>
        <dsp:cNvPr id="0" name=""/>
        <dsp:cNvSpPr/>
      </dsp:nvSpPr>
      <dsp:spPr>
        <a:xfrm>
          <a:off x="1006686" y="0"/>
          <a:ext cx="1006686" cy="788811"/>
        </a:xfrm>
        <a:prstGeom prst="trapezoid">
          <a:avLst>
            <a:gd name="adj" fmla="val 6381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en-US" altLang="ja-JP" sz="1800" b="1" kern="1200" dirty="0"/>
            <a:t>Purpose</a:t>
          </a:r>
          <a:r>
            <a:rPr kumimoji="1" lang="ja-JP" altLang="en-US" sz="1800" b="1" kern="1200" dirty="0"/>
            <a:t>（志）</a:t>
          </a:r>
          <a:endParaRPr kumimoji="1" lang="en-US" altLang="ja-JP" sz="1800" b="1" kern="1200" dirty="0"/>
        </a:p>
      </dsp:txBody>
      <dsp:txXfrm>
        <a:off x="1006686" y="0"/>
        <a:ext cx="1006686" cy="788811"/>
      </dsp:txXfrm>
    </dsp:sp>
    <dsp:sp modelId="{AB656117-AE7C-4D5B-A7E8-7068A965A508}">
      <dsp:nvSpPr>
        <dsp:cNvPr id="0" name=""/>
        <dsp:cNvSpPr/>
      </dsp:nvSpPr>
      <dsp:spPr>
        <a:xfrm>
          <a:off x="503343" y="788811"/>
          <a:ext cx="2013373" cy="788811"/>
        </a:xfrm>
        <a:prstGeom prst="trapezoid">
          <a:avLst>
            <a:gd name="adj" fmla="val 6381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en-US" altLang="ja-JP" sz="1800" b="1" kern="1200" dirty="0"/>
            <a:t>Dream</a:t>
          </a:r>
          <a:r>
            <a:rPr kumimoji="1" lang="ja-JP" altLang="en-US" sz="1800" b="1" kern="1200" dirty="0"/>
            <a:t>（夢）</a:t>
          </a:r>
        </a:p>
      </dsp:txBody>
      <dsp:txXfrm>
        <a:off x="855683" y="788811"/>
        <a:ext cx="1308692" cy="788811"/>
      </dsp:txXfrm>
    </dsp:sp>
    <dsp:sp modelId="{76599310-FA8E-421C-97FA-0788C48607A0}">
      <dsp:nvSpPr>
        <dsp:cNvPr id="0" name=""/>
        <dsp:cNvSpPr/>
      </dsp:nvSpPr>
      <dsp:spPr>
        <a:xfrm>
          <a:off x="0" y="1577622"/>
          <a:ext cx="3020060" cy="788811"/>
        </a:xfrm>
        <a:prstGeom prst="trapezoid">
          <a:avLst>
            <a:gd name="adj" fmla="val 6381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kumimoji="1" lang="en-US" altLang="ja-JP" sz="1800" b="1" kern="1200" dirty="0"/>
            <a:t>Belief</a:t>
          </a:r>
          <a:r>
            <a:rPr kumimoji="1" lang="ja-JP" altLang="en-US" sz="1800" b="1" kern="1200" dirty="0"/>
            <a:t>（信念）</a:t>
          </a:r>
        </a:p>
      </dsp:txBody>
      <dsp:txXfrm>
        <a:off x="528510" y="1577622"/>
        <a:ext cx="1963039" cy="7888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027251-46A5-4EF6-83F9-2A832E251CE2}">
      <dsp:nvSpPr>
        <dsp:cNvPr id="0" name=""/>
        <dsp:cNvSpPr/>
      </dsp:nvSpPr>
      <dsp:spPr>
        <a:xfrm>
          <a:off x="1268060" y="218296"/>
          <a:ext cx="3011970" cy="3011970"/>
        </a:xfrm>
        <a:prstGeom prst="pie">
          <a:avLst>
            <a:gd name="adj1" fmla="val 16200000"/>
            <a:gd name="adj2" fmla="val 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kumimoji="1" lang="ja-JP" altLang="en-US" sz="900" b="1" kern="1200" dirty="0"/>
            <a:t>表出化（</a:t>
          </a:r>
          <a:r>
            <a:rPr lang="en-US" altLang="ja-JP" sz="900" b="1" kern="1200" dirty="0"/>
            <a:t>Externalization</a:t>
          </a:r>
          <a:r>
            <a:rPr lang="ja-JP" altLang="en-US" sz="900" b="1" kern="1200" dirty="0"/>
            <a:t>）</a:t>
          </a:r>
          <a:endParaRPr kumimoji="1" lang="ja-JP" altLang="en-US" sz="900" b="1" kern="1200" dirty="0"/>
        </a:p>
      </dsp:txBody>
      <dsp:txXfrm>
        <a:off x="2866915" y="842562"/>
        <a:ext cx="1111560" cy="824706"/>
      </dsp:txXfrm>
    </dsp:sp>
    <dsp:sp modelId="{14B11F3C-FC8A-464A-A5CA-E561AD49F4DF}">
      <dsp:nvSpPr>
        <dsp:cNvPr id="0" name=""/>
        <dsp:cNvSpPr/>
      </dsp:nvSpPr>
      <dsp:spPr>
        <a:xfrm>
          <a:off x="1268060" y="319412"/>
          <a:ext cx="3011970" cy="3011970"/>
        </a:xfrm>
        <a:prstGeom prst="pie">
          <a:avLst>
            <a:gd name="adj1" fmla="val 0"/>
            <a:gd name="adj2" fmla="val 54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ja-JP" altLang="en-US" sz="900" b="1" kern="1200" dirty="0"/>
            <a:t>結合化（</a:t>
          </a:r>
          <a:r>
            <a:rPr lang="en-US" altLang="ja-JP" sz="900" b="1" kern="1200" dirty="0"/>
            <a:t>Combination</a:t>
          </a:r>
          <a:r>
            <a:rPr lang="ja-JP" altLang="en-US" sz="900" b="1" kern="1200" dirty="0"/>
            <a:t>）</a:t>
          </a:r>
          <a:endParaRPr kumimoji="1" lang="ja-JP" altLang="en-US" sz="900" b="1" kern="1200" dirty="0"/>
        </a:p>
      </dsp:txBody>
      <dsp:txXfrm>
        <a:off x="2866915" y="1882409"/>
        <a:ext cx="1111560" cy="824706"/>
      </dsp:txXfrm>
    </dsp:sp>
    <dsp:sp modelId="{19245418-9113-45AA-B7F6-9EF4568D5CBF}">
      <dsp:nvSpPr>
        <dsp:cNvPr id="0" name=""/>
        <dsp:cNvSpPr/>
      </dsp:nvSpPr>
      <dsp:spPr>
        <a:xfrm>
          <a:off x="1166944" y="319412"/>
          <a:ext cx="3011970" cy="3011970"/>
        </a:xfrm>
        <a:prstGeom prst="pie">
          <a:avLst>
            <a:gd name="adj1" fmla="val 5400000"/>
            <a:gd name="adj2" fmla="val 10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ja-JP" altLang="en-US" sz="900" b="1" kern="1200" dirty="0"/>
            <a:t>内面化（</a:t>
          </a:r>
          <a:r>
            <a:rPr lang="en-US" altLang="ja-JP" sz="900" b="1" kern="1200" dirty="0"/>
            <a:t>Internalization</a:t>
          </a:r>
          <a:r>
            <a:rPr lang="ja-JP" altLang="en-US" sz="900" b="1" kern="1200" dirty="0"/>
            <a:t>）</a:t>
          </a:r>
          <a:endParaRPr kumimoji="1" lang="ja-JP" altLang="en-US" sz="900" b="1" kern="1200" dirty="0"/>
        </a:p>
      </dsp:txBody>
      <dsp:txXfrm>
        <a:off x="1468500" y="1882409"/>
        <a:ext cx="1111560" cy="824706"/>
      </dsp:txXfrm>
    </dsp:sp>
    <dsp:sp modelId="{AB979D61-A075-4B84-9859-B73D7A71A412}">
      <dsp:nvSpPr>
        <dsp:cNvPr id="0" name=""/>
        <dsp:cNvSpPr/>
      </dsp:nvSpPr>
      <dsp:spPr>
        <a:xfrm>
          <a:off x="1166944" y="218296"/>
          <a:ext cx="3011970" cy="3011970"/>
        </a:xfrm>
        <a:prstGeom prst="pie">
          <a:avLst>
            <a:gd name="adj1" fmla="val 108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400050">
            <a:lnSpc>
              <a:spcPct val="90000"/>
            </a:lnSpc>
            <a:spcBef>
              <a:spcPct val="0"/>
            </a:spcBef>
            <a:spcAft>
              <a:spcPct val="35000"/>
            </a:spcAft>
            <a:buNone/>
          </a:pPr>
          <a:r>
            <a:rPr lang="ja-JP" altLang="en-US" sz="900" b="1" kern="1200" dirty="0"/>
            <a:t>共同化（</a:t>
          </a:r>
          <a:r>
            <a:rPr lang="en-US" altLang="ja-JP" sz="900" b="1" kern="1200" dirty="0"/>
            <a:t>Socialization</a:t>
          </a:r>
          <a:r>
            <a:rPr lang="ja-JP" altLang="en-US" sz="900" b="1" kern="1200" dirty="0"/>
            <a:t>）</a:t>
          </a:r>
          <a:endParaRPr kumimoji="1" lang="ja-JP" altLang="en-US" sz="900" b="1" kern="1200" dirty="0"/>
        </a:p>
      </dsp:txBody>
      <dsp:txXfrm>
        <a:off x="1468500" y="842562"/>
        <a:ext cx="1111560" cy="824706"/>
      </dsp:txXfrm>
    </dsp:sp>
    <dsp:sp modelId="{6B4530F7-E4F3-4726-94D0-55D7A30FE048}">
      <dsp:nvSpPr>
        <dsp:cNvPr id="0" name=""/>
        <dsp:cNvSpPr/>
      </dsp:nvSpPr>
      <dsp:spPr>
        <a:xfrm>
          <a:off x="1081605" y="31840"/>
          <a:ext cx="3384880" cy="3384880"/>
        </a:xfrm>
        <a:prstGeom prst="circularArrow">
          <a:avLst>
            <a:gd name="adj1" fmla="val 5085"/>
            <a:gd name="adj2" fmla="val 327528"/>
            <a:gd name="adj3" fmla="val 21272472"/>
            <a:gd name="adj4" fmla="val 162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A85FF62-A4DE-4D1D-B52A-D3E4B7C827FE}">
      <dsp:nvSpPr>
        <dsp:cNvPr id="0" name=""/>
        <dsp:cNvSpPr/>
      </dsp:nvSpPr>
      <dsp:spPr>
        <a:xfrm>
          <a:off x="1081605" y="132957"/>
          <a:ext cx="3384880" cy="3384880"/>
        </a:xfrm>
        <a:prstGeom prst="circularArrow">
          <a:avLst>
            <a:gd name="adj1" fmla="val 5085"/>
            <a:gd name="adj2" fmla="val 327528"/>
            <a:gd name="adj3" fmla="val 5072472"/>
            <a:gd name="adj4" fmla="val 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1D38DF2-6B88-4DAF-8585-6038B204073D}">
      <dsp:nvSpPr>
        <dsp:cNvPr id="0" name=""/>
        <dsp:cNvSpPr/>
      </dsp:nvSpPr>
      <dsp:spPr>
        <a:xfrm>
          <a:off x="980489" y="132957"/>
          <a:ext cx="3384880" cy="3384880"/>
        </a:xfrm>
        <a:prstGeom prst="circularArrow">
          <a:avLst>
            <a:gd name="adj1" fmla="val 5085"/>
            <a:gd name="adj2" fmla="val 327528"/>
            <a:gd name="adj3" fmla="val 10472472"/>
            <a:gd name="adj4" fmla="val 54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1203A65-38F2-48E0-8007-937231223C1F}">
      <dsp:nvSpPr>
        <dsp:cNvPr id="0" name=""/>
        <dsp:cNvSpPr/>
      </dsp:nvSpPr>
      <dsp:spPr>
        <a:xfrm>
          <a:off x="980489" y="31840"/>
          <a:ext cx="3384880" cy="3384880"/>
        </a:xfrm>
        <a:prstGeom prst="circularArrow">
          <a:avLst>
            <a:gd name="adj1" fmla="val 5085"/>
            <a:gd name="adj2" fmla="val 327528"/>
            <a:gd name="adj3" fmla="val 15872472"/>
            <a:gd name="adj4" fmla="val 108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2337B-6CA4-4673-95E2-228CA87ADA45}">
      <dsp:nvSpPr>
        <dsp:cNvPr id="0" name=""/>
        <dsp:cNvSpPr/>
      </dsp:nvSpPr>
      <dsp:spPr>
        <a:xfrm>
          <a:off x="427105" y="0"/>
          <a:ext cx="4840527" cy="223206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C1941CD9-9CFF-4A45-BAEE-0D388138D15C}">
      <dsp:nvSpPr>
        <dsp:cNvPr id="0" name=""/>
        <dsp:cNvSpPr/>
      </dsp:nvSpPr>
      <dsp:spPr>
        <a:xfrm>
          <a:off x="33089" y="669618"/>
          <a:ext cx="1708421" cy="892824"/>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en-US" altLang="ja-JP" sz="2900" kern="1200" dirty="0"/>
            <a:t>SLI</a:t>
          </a:r>
          <a:endParaRPr kumimoji="1" lang="ja-JP" altLang="en-US" sz="2900" kern="1200" dirty="0"/>
        </a:p>
      </dsp:txBody>
      <dsp:txXfrm>
        <a:off x="76673" y="713202"/>
        <a:ext cx="1621253" cy="805656"/>
      </dsp:txXfrm>
    </dsp:sp>
    <dsp:sp modelId="{DC6B5BD5-2906-4AAF-BF26-7B5C7E48D0C2}">
      <dsp:nvSpPr>
        <dsp:cNvPr id="0" name=""/>
        <dsp:cNvSpPr/>
      </dsp:nvSpPr>
      <dsp:spPr>
        <a:xfrm>
          <a:off x="1993158" y="669618"/>
          <a:ext cx="1708421" cy="892824"/>
        </a:xfrm>
        <a:prstGeom prst="roundRect">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en-US" altLang="ja-JP" sz="2900" kern="1200" dirty="0"/>
            <a:t>SLO</a:t>
          </a:r>
          <a:endParaRPr kumimoji="1" lang="ja-JP" altLang="en-US" sz="2900" kern="1200" dirty="0"/>
        </a:p>
      </dsp:txBody>
      <dsp:txXfrm>
        <a:off x="2036742" y="713202"/>
        <a:ext cx="1621253" cy="805656"/>
      </dsp:txXfrm>
    </dsp:sp>
    <dsp:sp modelId="{5474A4B0-E414-4C9B-AEBB-FF04EC81BA9B}">
      <dsp:nvSpPr>
        <dsp:cNvPr id="0" name=""/>
        <dsp:cNvSpPr/>
      </dsp:nvSpPr>
      <dsp:spPr>
        <a:xfrm>
          <a:off x="3953227" y="669618"/>
          <a:ext cx="1708421" cy="892824"/>
        </a:xfrm>
        <a:prstGeom prst="roundRect">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en-US" altLang="ja-JP" sz="2900" kern="1200" dirty="0"/>
            <a:t>SLA</a:t>
          </a:r>
          <a:endParaRPr kumimoji="1" lang="ja-JP" altLang="en-US" sz="2900" kern="1200" dirty="0"/>
        </a:p>
      </dsp:txBody>
      <dsp:txXfrm>
        <a:off x="3996811" y="713202"/>
        <a:ext cx="1621253" cy="80565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D2337B-6CA4-4673-95E2-228CA87ADA45}">
      <dsp:nvSpPr>
        <dsp:cNvPr id="0" name=""/>
        <dsp:cNvSpPr/>
      </dsp:nvSpPr>
      <dsp:spPr>
        <a:xfrm>
          <a:off x="427105" y="0"/>
          <a:ext cx="4840527" cy="2232061"/>
        </a:xfrm>
        <a:prstGeom prst="rightArrow">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C1941CD9-9CFF-4A45-BAEE-0D388138D15C}">
      <dsp:nvSpPr>
        <dsp:cNvPr id="0" name=""/>
        <dsp:cNvSpPr/>
      </dsp:nvSpPr>
      <dsp:spPr>
        <a:xfrm>
          <a:off x="33089" y="669618"/>
          <a:ext cx="1708421" cy="892824"/>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en-US" altLang="ja-JP" sz="2900" kern="1200" dirty="0"/>
            <a:t>SLI</a:t>
          </a:r>
          <a:endParaRPr kumimoji="1" lang="ja-JP" altLang="en-US" sz="2900" kern="1200" dirty="0"/>
        </a:p>
      </dsp:txBody>
      <dsp:txXfrm>
        <a:off x="76673" y="713202"/>
        <a:ext cx="1621253" cy="805656"/>
      </dsp:txXfrm>
    </dsp:sp>
    <dsp:sp modelId="{DC6B5BD5-2906-4AAF-BF26-7B5C7E48D0C2}">
      <dsp:nvSpPr>
        <dsp:cNvPr id="0" name=""/>
        <dsp:cNvSpPr/>
      </dsp:nvSpPr>
      <dsp:spPr>
        <a:xfrm>
          <a:off x="1993158" y="669618"/>
          <a:ext cx="1708421" cy="892824"/>
        </a:xfrm>
        <a:prstGeom prst="roundRect">
          <a:avLst/>
        </a:prstGeom>
        <a:gradFill rotWithShape="0">
          <a:gsLst>
            <a:gs pos="0">
              <a:schemeClr val="accent4">
                <a:hueOff val="4900445"/>
                <a:satOff val="-20388"/>
                <a:lumOff val="4804"/>
                <a:alphaOff val="0"/>
                <a:lumMod val="110000"/>
                <a:satMod val="105000"/>
                <a:tint val="67000"/>
              </a:schemeClr>
            </a:gs>
            <a:gs pos="50000">
              <a:schemeClr val="accent4">
                <a:hueOff val="4900445"/>
                <a:satOff val="-20388"/>
                <a:lumOff val="4804"/>
                <a:alphaOff val="0"/>
                <a:lumMod val="105000"/>
                <a:satMod val="103000"/>
                <a:tint val="73000"/>
              </a:schemeClr>
            </a:gs>
            <a:gs pos="100000">
              <a:schemeClr val="accent4">
                <a:hueOff val="4900445"/>
                <a:satOff val="-20388"/>
                <a:lumOff val="480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en-US" altLang="ja-JP" sz="2900" kern="1200" dirty="0"/>
            <a:t>SLO</a:t>
          </a:r>
          <a:endParaRPr kumimoji="1" lang="ja-JP" altLang="en-US" sz="2900" kern="1200" dirty="0"/>
        </a:p>
      </dsp:txBody>
      <dsp:txXfrm>
        <a:off x="2036742" y="713202"/>
        <a:ext cx="1621253" cy="805656"/>
      </dsp:txXfrm>
    </dsp:sp>
    <dsp:sp modelId="{5474A4B0-E414-4C9B-AEBB-FF04EC81BA9B}">
      <dsp:nvSpPr>
        <dsp:cNvPr id="0" name=""/>
        <dsp:cNvSpPr/>
      </dsp:nvSpPr>
      <dsp:spPr>
        <a:xfrm>
          <a:off x="3953227" y="669618"/>
          <a:ext cx="1708421" cy="892824"/>
        </a:xfrm>
        <a:prstGeom prst="roundRect">
          <a:avLst/>
        </a:prstGeom>
        <a:gradFill rotWithShape="0">
          <a:gsLst>
            <a:gs pos="0">
              <a:schemeClr val="accent4">
                <a:hueOff val="9800891"/>
                <a:satOff val="-40777"/>
                <a:lumOff val="9608"/>
                <a:alphaOff val="0"/>
                <a:lumMod val="110000"/>
                <a:satMod val="105000"/>
                <a:tint val="67000"/>
              </a:schemeClr>
            </a:gs>
            <a:gs pos="50000">
              <a:schemeClr val="accent4">
                <a:hueOff val="9800891"/>
                <a:satOff val="-40777"/>
                <a:lumOff val="9608"/>
                <a:alphaOff val="0"/>
                <a:lumMod val="105000"/>
                <a:satMod val="103000"/>
                <a:tint val="73000"/>
              </a:schemeClr>
            </a:gs>
            <a:gs pos="100000">
              <a:schemeClr val="accent4">
                <a:hueOff val="9800891"/>
                <a:satOff val="-40777"/>
                <a:lumOff val="9608"/>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kumimoji="1" lang="en-US" altLang="ja-JP" sz="2900" kern="1200" dirty="0"/>
            <a:t>SLA</a:t>
          </a:r>
          <a:endParaRPr kumimoji="1" lang="ja-JP" altLang="en-US" sz="2900" kern="1200" dirty="0"/>
        </a:p>
      </dsp:txBody>
      <dsp:txXfrm>
        <a:off x="3996811" y="713202"/>
        <a:ext cx="1621253" cy="80565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2C4AA2-0223-49ED-AD5D-08BA8EF85C0C}">
      <dsp:nvSpPr>
        <dsp:cNvPr id="0" name=""/>
        <dsp:cNvSpPr/>
      </dsp:nvSpPr>
      <dsp:spPr>
        <a:xfrm>
          <a:off x="1698555" y="1889"/>
          <a:ext cx="905476" cy="58855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en-US" altLang="ja-JP" sz="1200" b="1" kern="1200" dirty="0"/>
            <a:t>Location</a:t>
          </a:r>
          <a:endParaRPr kumimoji="1" lang="ja-JP" altLang="en-US" sz="1200" b="1" kern="1200" dirty="0"/>
        </a:p>
      </dsp:txBody>
      <dsp:txXfrm>
        <a:off x="1727286" y="30620"/>
        <a:ext cx="848014" cy="531097"/>
      </dsp:txXfrm>
    </dsp:sp>
    <dsp:sp modelId="{9285FC1C-3618-4256-A9C9-9FC612982CD1}">
      <dsp:nvSpPr>
        <dsp:cNvPr id="0" name=""/>
        <dsp:cNvSpPr/>
      </dsp:nvSpPr>
      <dsp:spPr>
        <a:xfrm>
          <a:off x="975931" y="296169"/>
          <a:ext cx="2350725" cy="2350725"/>
        </a:xfrm>
        <a:custGeom>
          <a:avLst/>
          <a:gdLst/>
          <a:ahLst/>
          <a:cxnLst/>
          <a:rect l="0" t="0" r="0" b="0"/>
          <a:pathLst>
            <a:path>
              <a:moveTo>
                <a:pt x="1634314" y="93308"/>
              </a:moveTo>
              <a:arcTo wR="1175362" hR="1175362" stAng="17579050" swAng="1960412"/>
            </a:path>
          </a:pathLst>
        </a:custGeom>
        <a:noFill/>
        <a:ln w="6350" cap="flat" cmpd="sng" algn="ctr">
          <a:solidFill>
            <a:schemeClr val="accent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DC9C806-1B93-4269-A0E8-F224CEC7DDF6}">
      <dsp:nvSpPr>
        <dsp:cNvPr id="0" name=""/>
        <dsp:cNvSpPr/>
      </dsp:nvSpPr>
      <dsp:spPr>
        <a:xfrm>
          <a:off x="2816392" y="814045"/>
          <a:ext cx="905476" cy="58855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en-US" altLang="ja-JP" sz="1200" b="1" kern="1200" dirty="0"/>
            <a:t>Alphabet</a:t>
          </a:r>
          <a:endParaRPr kumimoji="1" lang="ja-JP" altLang="en-US" sz="1200" b="1" kern="1200" dirty="0"/>
        </a:p>
      </dsp:txBody>
      <dsp:txXfrm>
        <a:off x="2845123" y="842776"/>
        <a:ext cx="848014" cy="531097"/>
      </dsp:txXfrm>
    </dsp:sp>
    <dsp:sp modelId="{90354696-38B0-499F-97A0-DD3C1FA255A0}">
      <dsp:nvSpPr>
        <dsp:cNvPr id="0" name=""/>
        <dsp:cNvSpPr/>
      </dsp:nvSpPr>
      <dsp:spPr>
        <a:xfrm>
          <a:off x="975931" y="296169"/>
          <a:ext cx="2350725" cy="2350725"/>
        </a:xfrm>
        <a:custGeom>
          <a:avLst/>
          <a:gdLst/>
          <a:ahLst/>
          <a:cxnLst/>
          <a:rect l="0" t="0" r="0" b="0"/>
          <a:pathLst>
            <a:path>
              <a:moveTo>
                <a:pt x="2349120" y="1113945"/>
              </a:moveTo>
              <a:arcTo wR="1175362" hR="1175362" stAng="21420283" swAng="2195438"/>
            </a:path>
          </a:pathLst>
        </a:custGeom>
        <a:noFill/>
        <a:ln w="6350" cap="flat" cmpd="sng" algn="ctr">
          <a:solidFill>
            <a:schemeClr val="accent3">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7CB68F1-A362-4A47-8946-5E87E5986FFB}">
      <dsp:nvSpPr>
        <dsp:cNvPr id="0" name=""/>
        <dsp:cNvSpPr/>
      </dsp:nvSpPr>
      <dsp:spPr>
        <a:xfrm>
          <a:off x="2389416" y="2128141"/>
          <a:ext cx="905476" cy="58855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en-US" altLang="ja-JP" sz="1200" b="1" kern="1200" dirty="0"/>
            <a:t>Time</a:t>
          </a:r>
          <a:endParaRPr kumimoji="1" lang="ja-JP" altLang="en-US" sz="1200" b="1" kern="1200" dirty="0"/>
        </a:p>
      </dsp:txBody>
      <dsp:txXfrm>
        <a:off x="2418147" y="2156872"/>
        <a:ext cx="848014" cy="531097"/>
      </dsp:txXfrm>
    </dsp:sp>
    <dsp:sp modelId="{53BC09E2-5E56-4186-ACDE-E4ECA43C870E}">
      <dsp:nvSpPr>
        <dsp:cNvPr id="0" name=""/>
        <dsp:cNvSpPr/>
      </dsp:nvSpPr>
      <dsp:spPr>
        <a:xfrm>
          <a:off x="975931" y="296169"/>
          <a:ext cx="2350725" cy="2350725"/>
        </a:xfrm>
        <a:custGeom>
          <a:avLst/>
          <a:gdLst/>
          <a:ahLst/>
          <a:cxnLst/>
          <a:rect l="0" t="0" r="0" b="0"/>
          <a:pathLst>
            <a:path>
              <a:moveTo>
                <a:pt x="1408820" y="2327307"/>
              </a:moveTo>
              <a:arcTo wR="1175362" hR="1175362" stAng="4712604" swAng="1374792"/>
            </a:path>
          </a:pathLst>
        </a:custGeom>
        <a:noFill/>
        <a:ln w="6350" cap="flat" cmpd="sng" algn="ctr">
          <a:solidFill>
            <a:schemeClr val="accent4">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71A03CE-CECA-4780-81B6-391328BFBFA3}">
      <dsp:nvSpPr>
        <dsp:cNvPr id="0" name=""/>
        <dsp:cNvSpPr/>
      </dsp:nvSpPr>
      <dsp:spPr>
        <a:xfrm>
          <a:off x="1007694" y="2128141"/>
          <a:ext cx="905476" cy="588559"/>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en-US" altLang="ja-JP" sz="1200" b="1" kern="1200" dirty="0"/>
            <a:t>Category</a:t>
          </a:r>
          <a:endParaRPr kumimoji="1" lang="ja-JP" altLang="en-US" sz="1200" b="1" kern="1200" dirty="0"/>
        </a:p>
      </dsp:txBody>
      <dsp:txXfrm>
        <a:off x="1036425" y="2156872"/>
        <a:ext cx="848014" cy="531097"/>
      </dsp:txXfrm>
    </dsp:sp>
    <dsp:sp modelId="{18F74EE6-60B2-4B92-8CB1-C13502F68040}">
      <dsp:nvSpPr>
        <dsp:cNvPr id="0" name=""/>
        <dsp:cNvSpPr/>
      </dsp:nvSpPr>
      <dsp:spPr>
        <a:xfrm>
          <a:off x="975931" y="296169"/>
          <a:ext cx="2350725" cy="2350725"/>
        </a:xfrm>
        <a:custGeom>
          <a:avLst/>
          <a:gdLst/>
          <a:ahLst/>
          <a:cxnLst/>
          <a:rect l="0" t="0" r="0" b="0"/>
          <a:pathLst>
            <a:path>
              <a:moveTo>
                <a:pt x="196325" y="1825719"/>
              </a:moveTo>
              <a:arcTo wR="1175362" hR="1175362" stAng="8784278" swAng="2195438"/>
            </a:path>
          </a:pathLst>
        </a:custGeom>
        <a:noFill/>
        <a:ln w="6350" cap="flat" cmpd="sng" algn="ctr">
          <a:solidFill>
            <a:schemeClr val="accent5">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9C7CCA7-3FEC-4BA8-831F-1187D2C99AF4}">
      <dsp:nvSpPr>
        <dsp:cNvPr id="0" name=""/>
        <dsp:cNvSpPr/>
      </dsp:nvSpPr>
      <dsp:spPr>
        <a:xfrm>
          <a:off x="580719" y="814045"/>
          <a:ext cx="905476" cy="588559"/>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kumimoji="1" lang="en-US" altLang="ja-JP" sz="1200" b="1" kern="1200" dirty="0"/>
            <a:t>Hierarchy</a:t>
          </a:r>
          <a:endParaRPr kumimoji="1" lang="ja-JP" altLang="en-US" sz="1200" b="1" kern="1200" dirty="0"/>
        </a:p>
      </dsp:txBody>
      <dsp:txXfrm>
        <a:off x="609450" y="842776"/>
        <a:ext cx="848014" cy="531097"/>
      </dsp:txXfrm>
    </dsp:sp>
    <dsp:sp modelId="{EACCB27E-6F64-444C-AB05-094FE674B03B}">
      <dsp:nvSpPr>
        <dsp:cNvPr id="0" name=""/>
        <dsp:cNvSpPr/>
      </dsp:nvSpPr>
      <dsp:spPr>
        <a:xfrm>
          <a:off x="975931" y="296169"/>
          <a:ext cx="2350725" cy="2350725"/>
        </a:xfrm>
        <a:custGeom>
          <a:avLst/>
          <a:gdLst/>
          <a:ahLst/>
          <a:cxnLst/>
          <a:rect l="0" t="0" r="0" b="0"/>
          <a:pathLst>
            <a:path>
              <a:moveTo>
                <a:pt x="204886" y="512298"/>
              </a:moveTo>
              <a:arcTo wR="1175362" hR="1175362" stAng="12860537" swAng="1960412"/>
            </a:path>
          </a:pathLst>
        </a:custGeom>
        <a:noFill/>
        <a:ln w="6350" cap="flat" cmpd="sng" algn="ctr">
          <a:solidFill>
            <a:schemeClr val="accent6">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8FB456-D225-43E9-A4AB-E44BEA56394C}" type="datetimeFigureOut">
              <a:rPr kumimoji="1" lang="ja-JP" altLang="en-US" smtClean="0"/>
              <a:t>2024/8/22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5DEF8-1734-44CC-9ECF-5496EAD28816}" type="slidenum">
              <a:rPr kumimoji="1" lang="ja-JP" altLang="en-US" smtClean="0"/>
              <a:t>‹#›</a:t>
            </a:fld>
            <a:endParaRPr kumimoji="1" lang="ja-JP" altLang="en-US"/>
          </a:p>
        </p:txBody>
      </p:sp>
    </p:spTree>
    <p:extLst>
      <p:ext uri="{BB962C8B-B14F-4D97-AF65-F5344CB8AC3E}">
        <p14:creationId xmlns:p14="http://schemas.microsoft.com/office/powerpoint/2010/main" val="61954541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6</a:t>
            </a:fld>
            <a:endParaRPr kumimoji="1" lang="ja-JP" altLang="en-US"/>
          </a:p>
        </p:txBody>
      </p:sp>
    </p:spTree>
    <p:extLst>
      <p:ext uri="{BB962C8B-B14F-4D97-AF65-F5344CB8AC3E}">
        <p14:creationId xmlns:p14="http://schemas.microsoft.com/office/powerpoint/2010/main" val="2304942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68</a:t>
            </a:fld>
            <a:endParaRPr kumimoji="1" lang="ja-JP" altLang="en-US"/>
          </a:p>
        </p:txBody>
      </p:sp>
    </p:spTree>
    <p:extLst>
      <p:ext uri="{BB962C8B-B14F-4D97-AF65-F5344CB8AC3E}">
        <p14:creationId xmlns:p14="http://schemas.microsoft.com/office/powerpoint/2010/main" val="19151339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76</a:t>
            </a:fld>
            <a:endParaRPr kumimoji="1" lang="ja-JP" altLang="en-US"/>
          </a:p>
        </p:txBody>
      </p:sp>
    </p:spTree>
    <p:extLst>
      <p:ext uri="{BB962C8B-B14F-4D97-AF65-F5344CB8AC3E}">
        <p14:creationId xmlns:p14="http://schemas.microsoft.com/office/powerpoint/2010/main" val="7776974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B8A5DEF8-1734-44CC-9ECF-5496EAD28816}" type="slidenum">
              <a:rPr kumimoji="1" lang="ja-JP" altLang="en-US" smtClean="0"/>
              <a:t>77</a:t>
            </a:fld>
            <a:endParaRPr kumimoji="1" lang="ja-JP" altLang="en-US"/>
          </a:p>
        </p:txBody>
      </p:sp>
    </p:spTree>
    <p:extLst>
      <p:ext uri="{BB962C8B-B14F-4D97-AF65-F5344CB8AC3E}">
        <p14:creationId xmlns:p14="http://schemas.microsoft.com/office/powerpoint/2010/main" val="136788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3EE13-E53E-968F-10AA-3E5BD16991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0139F6-0006-5DE6-ABC8-29A080222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6D393B-E17B-BE59-CDB5-2B52AC1167B5}"/>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ECC20AC5-313F-68FB-1F82-9A1C040FA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7F714C-63B4-E0A6-2634-DC561C25641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4623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1349-E83E-189C-3F6F-02919DF17A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9EE85F-5471-5414-28E5-3BA55E64E3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E5D245-05A9-8B7A-2CDD-2A7B4E51589A}"/>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E813A2C2-F277-00F1-B0C7-43782D6ECD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5759B-A2EA-E12E-BF72-D24375505ED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79379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75389E-1A6E-E07E-E236-F5CA39448A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913E6F-3D87-98A2-75E1-E3122A406C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342B24-18A5-4E75-CBA4-E1EDE74E45A3}"/>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DDB8E504-2216-6822-D971-228FE511D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B6FF23-9AED-D68C-CA65-DBBD5F1C23AF}"/>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80003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50E4A-3EC1-972D-77E5-4923D1D2223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C92F36-A6DF-D0B5-05DC-FFFFF88366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22459-9663-2080-9CF8-395CE08AB5B4}"/>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2BE30E9B-2FA6-B5AB-ACE3-A50C2149F1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028879-FD21-37E3-3552-85DAEEB00AE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2474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BA3A2-874D-4BE9-C388-B3A0E374F4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ACCB62-16D5-08E5-CEBE-F05B066A5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8D4585-BACF-06B0-2EA1-673595CD2531}"/>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7305A1CF-D0F1-D75F-A992-2AE817BCE6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6DD052-4C4A-CAB9-61A8-FA662BE1675B}"/>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3164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3567D-A8ED-D111-D0F3-9A21536E27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C964D-D31A-AEF3-475D-19B96BDB818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00E2D-7C09-871D-07F9-BCA93E5BE6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9DC15-3DAB-9BE6-D240-CF4A620AFF3A}"/>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6" name="フッター プレースホルダー 5">
            <a:extLst>
              <a:ext uri="{FF2B5EF4-FFF2-40B4-BE49-F238E27FC236}">
                <a16:creationId xmlns:a16="http://schemas.microsoft.com/office/drawing/2014/main" id="{83385BEF-E649-B4EF-803A-4A1AA169FD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2662CD-7659-B569-8E30-51F404FCE88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8421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73D7A-CBB2-E8A7-0EE5-14427EF74A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21B17B-FCEA-FF8D-163A-E51A6EA9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57FCA-C47F-031D-AE2E-6F48D69911A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22031-A2AE-5E9C-231E-0B674A59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2758D5-3390-4047-167C-3EE3AC9E22D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3E056F-2928-67C9-1B64-17EA35FB1253}"/>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8" name="フッター プレースホルダー 7">
            <a:extLst>
              <a:ext uri="{FF2B5EF4-FFF2-40B4-BE49-F238E27FC236}">
                <a16:creationId xmlns:a16="http://schemas.microsoft.com/office/drawing/2014/main" id="{AF018C53-BA0E-007E-E622-25CEEC695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917D049-579A-DD47-19B3-8D81489FB1E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408991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DA101-AC73-9BF6-9B5C-6DE970EF80E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D594641-2C8E-D76D-7628-A5C2C3DD3B51}"/>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4" name="フッター プレースホルダー 3">
            <a:extLst>
              <a:ext uri="{FF2B5EF4-FFF2-40B4-BE49-F238E27FC236}">
                <a16:creationId xmlns:a16="http://schemas.microsoft.com/office/drawing/2014/main" id="{BCC370C7-D57C-0F5C-003A-F090A00457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F4F308-9A95-CFBE-C5DC-8B5D53D45ED1}"/>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789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C1A3471-3FD9-21D7-F730-DCE80BAF8F82}"/>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3" name="フッター プレースホルダー 2">
            <a:extLst>
              <a:ext uri="{FF2B5EF4-FFF2-40B4-BE49-F238E27FC236}">
                <a16:creationId xmlns:a16="http://schemas.microsoft.com/office/drawing/2014/main" id="{212A1E2E-FFB2-7C2B-270D-BFD94A3D67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D76C60-BB7F-CB36-158C-CE7891378D0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94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6154A-F873-61AA-7805-53B27E5B5B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513261-1500-8A8E-F1F1-451DCA237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9AED63-0AD7-6D39-DBB0-102603CF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569ADC-732C-872D-F810-3303EF1126E6}"/>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6" name="フッター プレースホルダー 5">
            <a:extLst>
              <a:ext uri="{FF2B5EF4-FFF2-40B4-BE49-F238E27FC236}">
                <a16:creationId xmlns:a16="http://schemas.microsoft.com/office/drawing/2014/main" id="{86A99248-A80B-6DD7-C4F8-B606336844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4404F0-A918-5F82-8E0E-EDA0FBF46A8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58600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D44FD-8E6D-B02B-C9A6-082997C46A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8458CF-2AA9-5B1D-B4BA-C274597DD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EA36BC0-312F-E5EA-A324-89100030D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B7F34A-6207-D10B-2191-645ED96921B8}"/>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6" name="フッター プレースホルダー 5">
            <a:extLst>
              <a:ext uri="{FF2B5EF4-FFF2-40B4-BE49-F238E27FC236}">
                <a16:creationId xmlns:a16="http://schemas.microsoft.com/office/drawing/2014/main" id="{E99D7CD2-5DAF-9E00-783B-C4402826B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972243-B18D-C5B8-391B-2EE5DCABAD6E}"/>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97888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95810-6BE8-51BE-56C8-A1BEC246D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507CC-6800-03FC-0943-6F0712A4A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987754-2B7D-1867-63AD-BC8CA072E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7712A0E5-4AA1-5ED8-A89A-995482AE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5ABE94A-721A-9BF8-F7D3-43AECE9A4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0556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8.cao.go.jp/cstp/tyousakai/kiban/3kai/siryo1.pdf" TargetMode="Externa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journal.meti.go.jp/p/25136/" TargetMode="External"/><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town.yoshimi.saitama.jp/soshiki/chiikishinkoka/4/3469.html" TargetMode="External"/><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www.amazon.co.jp/Ctrl-Z-%E5%BF%98%E3%82%8C%E3%82%89%E3%82%8C%E3%82%8B%E6%A8%A9%E5%88%A9-%E3%83%A1%E3%82%B0%E3%83%BB%E3%83%AC%E3%82%BF%E3%83%BB%E3%82%B8%E3%83%A7%E3%83%BC%E3%83%B3%E3%82%BA/dp/4326451238" TargetMode="External"/><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www8.cao.go.jp/cstp/society5_0/smartcity/" TargetMode="External"/><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3.xml"/><Relationship Id="rId3" Type="http://schemas.openxmlformats.org/officeDocument/2006/relationships/diagramLayout" Target="../diagrams/layout2.xml"/><Relationship Id="rId7" Type="http://schemas.openxmlformats.org/officeDocument/2006/relationships/diagramData" Target="../diagrams/data3.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1.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1.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www.amazon.co.jp/NVIDIA-GPGPU%E3%83%9C%E3%83%BC%E3%83%89-Tesla-K40-NVTK40-P/dp/B00HESZ8XU" TargetMode="External"/><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www.amazon.co.jp/%E3%82%AF%E3%83%AB%E3%83%BC%E3%82%B7%E3%83%A3%E3%83%ABPRO-%E3%83%87%E3%82%B9%E3%82%AF%E3%83%88%E3%83%83%E3%83%97%E7%94%A8%E3%83%A1%E3%83%A2%E3%83%AA-16GBX2%E6%9E%9A-DDR5-5600%E5%88%B6%E9%99%90%E4%BB%98%E7%84%A1%E6%9C%9F%E9%99%90%E4%BF%9D%E8%A8%BC-CP2K16G56C46U5%E3%80%90%E5%9B%BD%E5%86%85%E6%AD%A3%E8%A6%8F%E4%BB%A3%E7%90%86%E5%BA%97%E5%93%81%E3%80%91/dp/B0C2B7W1W4/ref=asc_df_B0C2B7W1W4/?tag=jpgo-22&amp;linkCode=df0&amp;hvadid=654829264930&amp;hvpos=&amp;hvnetw=g&amp;hvrand=533936401952438647&amp;hvpone=&amp;hvptwo=&amp;hvqmt=&amp;hvdev=c&amp;hvdvcmdl=&amp;hvlocint=&amp;hvlocphy=1009778&amp;hvtargid=pla-2087768265582&amp;mcid=7664e02f6add3e3183be9b597dd84662&amp;th=1" TargetMode="External"/><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hyperlink" Target="https://www.fsf.org/ja"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1.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www.gov-online.go.jp/useful/article/202210/2.html" TargetMode="External"/><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64.png"/><Relationship Id="rId4" Type="http://schemas.openxmlformats.org/officeDocument/2006/relationships/image" Target="../media/image63.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41.png"/></Relationships>
</file>

<file path=ppt/slides/_rels/slide74.xml.rels><?xml version="1.0" encoding="UTF-8" standalone="yes"?>
<Relationships xmlns="http://schemas.openxmlformats.org/package/2006/relationships"><Relationship Id="rId3" Type="http://schemas.openxmlformats.org/officeDocument/2006/relationships/hyperlink" Target="https://www.hpe.com/jp/ja/product-catalog/options/pip.hpe-lto-8-ultrium-30tb-worm-data-cartridge.1010419358.html" TargetMode="External"/><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79.xml.rels><?xml version="1.0" encoding="UTF-8" standalone="yes"?>
<Relationships xmlns="http://schemas.openxmlformats.org/package/2006/relationships"><Relationship Id="rId3" Type="http://schemas.openxmlformats.org/officeDocument/2006/relationships/hyperlink" Target="https://www.nic.ad.jp/ja/newsletter/No69/0800.html#:~:text=%E3%83%88%E3%83%A9%E3%82%B9%E3%83%88%E3%82%A2%E3%83%B3%E3%82%AB%E3%83%BC%E3%81%AF%E3%80%81%20OS%E3%82%84,%E6%A9%9F%E8%83%BD%E3%82%92%E5%AE%9F%E7%8F%BE%E3%81%97%E3%81%BE%E3%81%99%E3%80%82" TargetMode="External"/><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5AAA0-60AD-89E7-5758-07BBB52982CE}"/>
              </a:ext>
            </a:extLst>
          </p:cNvPr>
          <p:cNvSpPr>
            <a:spLocks noGrp="1"/>
          </p:cNvSpPr>
          <p:nvPr>
            <p:ph type="title"/>
          </p:nvPr>
        </p:nvSpPr>
        <p:spPr>
          <a:xfrm>
            <a:off x="838200" y="2686295"/>
            <a:ext cx="10515600" cy="1325563"/>
          </a:xfrm>
        </p:spPr>
        <p:txBody>
          <a:bodyPr/>
          <a:lstStyle/>
          <a:p>
            <a:pPr algn="ctr"/>
            <a:r>
              <a:rPr kumimoji="1" lang="ja-JP" altLang="en-US" b="1" dirty="0">
                <a:solidFill>
                  <a:srgbClr val="0070C0"/>
                </a:solidFill>
                <a:latin typeface="+mn-ea"/>
                <a:ea typeface="+mn-ea"/>
              </a:rPr>
              <a:t>ストラテジ系</a:t>
            </a:r>
          </a:p>
        </p:txBody>
      </p:sp>
    </p:spTree>
    <p:extLst>
      <p:ext uri="{BB962C8B-B14F-4D97-AF65-F5344CB8AC3E}">
        <p14:creationId xmlns:p14="http://schemas.microsoft.com/office/powerpoint/2010/main" val="35722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509290"/>
            <a:ext cx="10881360" cy="2492990"/>
          </a:xfrm>
          <a:prstGeom prst="rect">
            <a:avLst/>
          </a:prstGeom>
          <a:noFill/>
        </p:spPr>
        <p:txBody>
          <a:bodyPr wrap="square" rtlCol="0">
            <a:spAutoFit/>
          </a:bodyPr>
          <a:lstStyle/>
          <a:p>
            <a:r>
              <a:rPr lang="ja-JP" altLang="en-US" sz="2400" b="1" dirty="0">
                <a:solidFill>
                  <a:srgbClr val="FF0000"/>
                </a:solidFill>
              </a:rPr>
              <a:t>シェアードリーダーシップ</a:t>
            </a:r>
            <a:endParaRPr lang="en-US" altLang="ja-JP" sz="2400" b="1" dirty="0">
              <a:solidFill>
                <a:srgbClr val="FF0000"/>
              </a:solidFill>
            </a:endParaRPr>
          </a:p>
          <a:p>
            <a:endParaRPr lang="en-US" altLang="ja-JP" sz="1200" dirty="0"/>
          </a:p>
          <a:p>
            <a:r>
              <a:rPr lang="ja-JP" altLang="en-US" sz="2400" b="1" dirty="0"/>
              <a:t>メンバー全員がリーダーシップをシェア・発揮する</a:t>
            </a:r>
            <a:r>
              <a:rPr lang="ja-JP" altLang="en-US" sz="2400" dirty="0"/>
              <a:t>もの。チーム共通の目的・責任意識を持ち、メンバーそれぞれのスキルや強みが発揮できる領域で積極的にチームをリードすることにより、チーム全体のパフォーマンスを高めることができる。</a:t>
            </a:r>
            <a:r>
              <a:rPr lang="en-US" altLang="ja-JP" sz="2400" b="1" dirty="0"/>
              <a:t>1</a:t>
            </a:r>
            <a:r>
              <a:rPr lang="ja-JP" altLang="en-US" sz="2400" b="1" dirty="0"/>
              <a:t>人のリーダーに情報・判断・権限が集中する伝統的なリーダーシップとは異なる概念</a:t>
            </a:r>
            <a:r>
              <a:rPr lang="ja-JP" altLang="en-US" sz="2400" dirty="0"/>
              <a:t>である。</a:t>
            </a:r>
            <a:endParaRPr lang="en-US" altLang="ja-JP" sz="2400" dirty="0"/>
          </a:p>
        </p:txBody>
      </p:sp>
      <p:sp>
        <p:nvSpPr>
          <p:cNvPr id="2" name="フローチャート: 代替処理 1">
            <a:extLst>
              <a:ext uri="{FF2B5EF4-FFF2-40B4-BE49-F238E27FC236}">
                <a16:creationId xmlns:a16="http://schemas.microsoft.com/office/drawing/2014/main" id="{80352D2F-F570-4392-74A8-057F63E3CC7E}"/>
              </a:ext>
            </a:extLst>
          </p:cNvPr>
          <p:cNvSpPr/>
          <p:nvPr/>
        </p:nvSpPr>
        <p:spPr>
          <a:xfrm>
            <a:off x="3402786" y="3201823"/>
            <a:ext cx="2074375" cy="64008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従来型の</a:t>
            </a:r>
            <a:endParaRPr kumimoji="1" lang="en-US" altLang="ja-JP" sz="2000" b="1" dirty="0"/>
          </a:p>
          <a:p>
            <a:pPr algn="ctr"/>
            <a:r>
              <a:rPr kumimoji="1" lang="ja-JP" altLang="en-US" sz="2000" b="1" dirty="0"/>
              <a:t>リーダーシップ</a:t>
            </a:r>
          </a:p>
        </p:txBody>
      </p:sp>
      <p:sp>
        <p:nvSpPr>
          <p:cNvPr id="3" name="フローチャート: 代替処理 2">
            <a:extLst>
              <a:ext uri="{FF2B5EF4-FFF2-40B4-BE49-F238E27FC236}">
                <a16:creationId xmlns:a16="http://schemas.microsoft.com/office/drawing/2014/main" id="{57D3F729-5078-D2FF-F47A-28B3745BEEF0}"/>
              </a:ext>
            </a:extLst>
          </p:cNvPr>
          <p:cNvSpPr/>
          <p:nvPr/>
        </p:nvSpPr>
        <p:spPr>
          <a:xfrm>
            <a:off x="6918004" y="3215641"/>
            <a:ext cx="2074375" cy="640080"/>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2000" b="1" dirty="0"/>
              <a:t>シェアード</a:t>
            </a:r>
            <a:endParaRPr kumimoji="1" lang="en-US" altLang="ja-JP" sz="2000" b="1" dirty="0"/>
          </a:p>
          <a:p>
            <a:pPr algn="ctr"/>
            <a:r>
              <a:rPr kumimoji="1" lang="ja-JP" altLang="en-US" sz="2000" b="1" dirty="0"/>
              <a:t>リーダーシップ</a:t>
            </a:r>
          </a:p>
        </p:txBody>
      </p:sp>
      <p:pic>
        <p:nvPicPr>
          <p:cNvPr id="5" name="Picture 2">
            <a:extLst>
              <a:ext uri="{FF2B5EF4-FFF2-40B4-BE49-F238E27FC236}">
                <a16:creationId xmlns:a16="http://schemas.microsoft.com/office/drawing/2014/main" id="{ED5770EF-F3A7-10F0-CD9E-1F949281D2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3260" y="4326801"/>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A3C6612F-0905-01B2-442A-2DD11D1035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1443" y="4288083"/>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773D63-D80A-09B6-3FFA-B23E7AC96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4034" y="5467303"/>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4E96A512-24C9-1331-CADB-51D10BF42E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6221" y="5467303"/>
            <a:ext cx="834025" cy="756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37308C22-8175-AF26-06CF-D0E64BB03F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1456" y="4003846"/>
            <a:ext cx="555816" cy="75697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直線矢印コネクタ 12">
            <a:extLst>
              <a:ext uri="{FF2B5EF4-FFF2-40B4-BE49-F238E27FC236}">
                <a16:creationId xmlns:a16="http://schemas.microsoft.com/office/drawing/2014/main" id="{41FD1620-0D45-1530-2C89-30E312E17993}"/>
              </a:ext>
            </a:extLst>
          </p:cNvPr>
          <p:cNvCxnSpPr>
            <a:cxnSpLocks/>
            <a:stCxn id="5" idx="3"/>
            <a:endCxn id="9" idx="1"/>
          </p:cNvCxnSpPr>
          <p:nvPr/>
        </p:nvCxnSpPr>
        <p:spPr>
          <a:xfrm flipV="1">
            <a:off x="7227285" y="4382334"/>
            <a:ext cx="494171" cy="322955"/>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線矢印コネクタ 15">
            <a:extLst>
              <a:ext uri="{FF2B5EF4-FFF2-40B4-BE49-F238E27FC236}">
                <a16:creationId xmlns:a16="http://schemas.microsoft.com/office/drawing/2014/main" id="{493C7CDA-C1E5-6037-9831-686F5F7E8EAD}"/>
              </a:ext>
            </a:extLst>
          </p:cNvPr>
          <p:cNvCxnSpPr>
            <a:cxnSpLocks/>
            <a:stCxn id="6" idx="1"/>
            <a:endCxn id="9" idx="3"/>
          </p:cNvCxnSpPr>
          <p:nvPr/>
        </p:nvCxnSpPr>
        <p:spPr>
          <a:xfrm flipH="1" flipV="1">
            <a:off x="8277272" y="4382334"/>
            <a:ext cx="494171" cy="284237"/>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直線矢印コネクタ 22">
            <a:extLst>
              <a:ext uri="{FF2B5EF4-FFF2-40B4-BE49-F238E27FC236}">
                <a16:creationId xmlns:a16="http://schemas.microsoft.com/office/drawing/2014/main" id="{3D347881-3742-2509-A68F-058CB66E05F9}"/>
              </a:ext>
            </a:extLst>
          </p:cNvPr>
          <p:cNvCxnSpPr>
            <a:cxnSpLocks/>
            <a:endCxn id="6" idx="2"/>
          </p:cNvCxnSpPr>
          <p:nvPr/>
        </p:nvCxnSpPr>
        <p:spPr>
          <a:xfrm>
            <a:off x="6975866" y="5045059"/>
            <a:ext cx="2212590"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線矢印コネクタ 25">
            <a:extLst>
              <a:ext uri="{FF2B5EF4-FFF2-40B4-BE49-F238E27FC236}">
                <a16:creationId xmlns:a16="http://schemas.microsoft.com/office/drawing/2014/main" id="{42E761CB-5DA4-CABD-F099-0FD71F3A3B3C}"/>
              </a:ext>
            </a:extLst>
          </p:cNvPr>
          <p:cNvCxnSpPr>
            <a:cxnSpLocks/>
            <a:stCxn id="9" idx="2"/>
            <a:endCxn id="8" idx="0"/>
          </p:cNvCxnSpPr>
          <p:nvPr/>
        </p:nvCxnSpPr>
        <p:spPr>
          <a:xfrm>
            <a:off x="7999364" y="4760822"/>
            <a:ext cx="643870" cy="70648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9" name="直線矢印コネクタ 28">
            <a:extLst>
              <a:ext uri="{FF2B5EF4-FFF2-40B4-BE49-F238E27FC236}">
                <a16:creationId xmlns:a16="http://schemas.microsoft.com/office/drawing/2014/main" id="{56FEA29F-7DE1-A3F7-16FB-7CAA06068DB3}"/>
              </a:ext>
            </a:extLst>
          </p:cNvPr>
          <p:cNvCxnSpPr>
            <a:cxnSpLocks/>
            <a:stCxn id="9" idx="2"/>
            <a:endCxn id="7" idx="0"/>
          </p:cNvCxnSpPr>
          <p:nvPr/>
        </p:nvCxnSpPr>
        <p:spPr>
          <a:xfrm flipH="1">
            <a:off x="7421942" y="4760822"/>
            <a:ext cx="577422" cy="706481"/>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31" name="直線矢印コネクタ 5130">
            <a:extLst>
              <a:ext uri="{FF2B5EF4-FFF2-40B4-BE49-F238E27FC236}">
                <a16:creationId xmlns:a16="http://schemas.microsoft.com/office/drawing/2014/main" id="{0171AD4B-12A0-E88D-9C92-9D5F89277F84}"/>
              </a:ext>
            </a:extLst>
          </p:cNvPr>
          <p:cNvCxnSpPr>
            <a:cxnSpLocks/>
            <a:stCxn id="7" idx="1"/>
            <a:endCxn id="5" idx="2"/>
          </p:cNvCxnSpPr>
          <p:nvPr/>
        </p:nvCxnSpPr>
        <p:spPr>
          <a:xfrm flipH="1" flipV="1">
            <a:off x="6810273" y="5083777"/>
            <a:ext cx="333761" cy="762014"/>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34" name="直線矢印コネクタ 5133">
            <a:extLst>
              <a:ext uri="{FF2B5EF4-FFF2-40B4-BE49-F238E27FC236}">
                <a16:creationId xmlns:a16="http://schemas.microsoft.com/office/drawing/2014/main" id="{0B65D9F3-572B-5727-BD1B-550A55DF98FF}"/>
              </a:ext>
            </a:extLst>
          </p:cNvPr>
          <p:cNvCxnSpPr>
            <a:cxnSpLocks/>
            <a:stCxn id="7" idx="3"/>
          </p:cNvCxnSpPr>
          <p:nvPr/>
        </p:nvCxnSpPr>
        <p:spPr>
          <a:xfrm>
            <a:off x="7699850" y="5845791"/>
            <a:ext cx="621449" cy="0"/>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146" name="直線矢印コネクタ 5145">
            <a:extLst>
              <a:ext uri="{FF2B5EF4-FFF2-40B4-BE49-F238E27FC236}">
                <a16:creationId xmlns:a16="http://schemas.microsoft.com/office/drawing/2014/main" id="{CC8FE328-20DD-8E71-D9C6-AE5066A24339}"/>
              </a:ext>
            </a:extLst>
          </p:cNvPr>
          <p:cNvCxnSpPr>
            <a:cxnSpLocks/>
            <a:stCxn id="8" idx="3"/>
            <a:endCxn id="6" idx="2"/>
          </p:cNvCxnSpPr>
          <p:nvPr/>
        </p:nvCxnSpPr>
        <p:spPr>
          <a:xfrm flipV="1">
            <a:off x="9060246" y="5045059"/>
            <a:ext cx="128210" cy="800732"/>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57" name="Picture 4">
            <a:extLst>
              <a:ext uri="{FF2B5EF4-FFF2-40B4-BE49-F238E27FC236}">
                <a16:creationId xmlns:a16="http://schemas.microsoft.com/office/drawing/2014/main" id="{32470577-837D-CE2C-E7F3-B85AE92F2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2960" y="4062418"/>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2">
            <a:extLst>
              <a:ext uri="{FF2B5EF4-FFF2-40B4-BE49-F238E27FC236}">
                <a16:creationId xmlns:a16="http://schemas.microsoft.com/office/drawing/2014/main" id="{1FAEBEF0-2755-1803-D2EC-E8932DB11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2273" y="5172634"/>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5159" name="Picture 6">
            <a:extLst>
              <a:ext uri="{FF2B5EF4-FFF2-40B4-BE49-F238E27FC236}">
                <a16:creationId xmlns:a16="http://schemas.microsoft.com/office/drawing/2014/main" id="{0AD911A1-1DAF-06B5-5095-EFF86FDC2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0459" y="5172634"/>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5160" name="Picture 2">
            <a:extLst>
              <a:ext uri="{FF2B5EF4-FFF2-40B4-BE49-F238E27FC236}">
                <a16:creationId xmlns:a16="http://schemas.microsoft.com/office/drawing/2014/main" id="{626C49E5-D614-E8A7-276F-7111565FDF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985" y="5172634"/>
            <a:ext cx="834025" cy="756976"/>
          </a:xfrm>
          <a:prstGeom prst="rect">
            <a:avLst/>
          </a:prstGeom>
          <a:noFill/>
          <a:extLst>
            <a:ext uri="{909E8E84-426E-40DD-AFC4-6F175D3DCCD1}">
              <a14:hiddenFill xmlns:a14="http://schemas.microsoft.com/office/drawing/2010/main">
                <a:solidFill>
                  <a:srgbClr val="FFFFFF"/>
                </a:solidFill>
              </a14:hiddenFill>
            </a:ext>
          </a:extLst>
        </p:spPr>
      </p:pic>
      <p:cxnSp>
        <p:nvCxnSpPr>
          <p:cNvPr id="5162" name="直線矢印コネクタ 5161">
            <a:extLst>
              <a:ext uri="{FF2B5EF4-FFF2-40B4-BE49-F238E27FC236}">
                <a16:creationId xmlns:a16="http://schemas.microsoft.com/office/drawing/2014/main" id="{DE8BB44B-2D5B-3898-1126-D5A871F48F86}"/>
              </a:ext>
            </a:extLst>
          </p:cNvPr>
          <p:cNvCxnSpPr>
            <a:stCxn id="5157" idx="2"/>
          </p:cNvCxnSpPr>
          <p:nvPr/>
        </p:nvCxnSpPr>
        <p:spPr>
          <a:xfrm flipH="1">
            <a:off x="3648362" y="4819394"/>
            <a:ext cx="791611" cy="284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63" name="直線矢印コネクタ 5162">
            <a:extLst>
              <a:ext uri="{FF2B5EF4-FFF2-40B4-BE49-F238E27FC236}">
                <a16:creationId xmlns:a16="http://schemas.microsoft.com/office/drawing/2014/main" id="{54C62E20-A751-2B1B-AFB4-394467E69ADF}"/>
              </a:ext>
            </a:extLst>
          </p:cNvPr>
          <p:cNvCxnSpPr>
            <a:cxnSpLocks/>
            <a:stCxn id="5157" idx="2"/>
            <a:endCxn id="5159" idx="0"/>
          </p:cNvCxnSpPr>
          <p:nvPr/>
        </p:nvCxnSpPr>
        <p:spPr>
          <a:xfrm flipH="1">
            <a:off x="4418367" y="4819394"/>
            <a:ext cx="21606" cy="353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66" name="直線矢印コネクタ 5165">
            <a:extLst>
              <a:ext uri="{FF2B5EF4-FFF2-40B4-BE49-F238E27FC236}">
                <a16:creationId xmlns:a16="http://schemas.microsoft.com/office/drawing/2014/main" id="{68EB34DD-68E8-B923-341D-51DBCE1909F3}"/>
              </a:ext>
            </a:extLst>
          </p:cNvPr>
          <p:cNvCxnSpPr>
            <a:cxnSpLocks/>
            <a:stCxn id="5157" idx="2"/>
            <a:endCxn id="5160" idx="0"/>
          </p:cNvCxnSpPr>
          <p:nvPr/>
        </p:nvCxnSpPr>
        <p:spPr>
          <a:xfrm>
            <a:off x="4439973" y="4819394"/>
            <a:ext cx="834025" cy="353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0734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509290"/>
            <a:ext cx="10881360" cy="2492990"/>
          </a:xfrm>
          <a:prstGeom prst="rect">
            <a:avLst/>
          </a:prstGeom>
          <a:noFill/>
        </p:spPr>
        <p:txBody>
          <a:bodyPr wrap="square" rtlCol="0">
            <a:spAutoFit/>
          </a:bodyPr>
          <a:lstStyle/>
          <a:p>
            <a:r>
              <a:rPr lang="ja-JP" altLang="en-US" sz="2400" b="1" dirty="0">
                <a:solidFill>
                  <a:srgbClr val="FF0000"/>
                </a:solidFill>
              </a:rPr>
              <a:t>サーバントリーダーシップ</a:t>
            </a:r>
            <a:endParaRPr lang="en-US" altLang="ja-JP" sz="2400" b="1" dirty="0">
              <a:solidFill>
                <a:srgbClr val="FF0000"/>
              </a:solidFill>
            </a:endParaRPr>
          </a:p>
          <a:p>
            <a:endParaRPr lang="en-US" altLang="ja-JP" sz="1200" dirty="0"/>
          </a:p>
          <a:p>
            <a:r>
              <a:rPr lang="ja-JP" altLang="en-US" sz="2400" dirty="0"/>
              <a:t>「</a:t>
            </a:r>
            <a:r>
              <a:rPr lang="ja-JP" altLang="en-US" sz="2400" b="1" dirty="0"/>
              <a:t>サーバント（</a:t>
            </a:r>
            <a:r>
              <a:rPr lang="en-US" altLang="ja-JP" sz="2400" b="1" dirty="0"/>
              <a:t>Servant</a:t>
            </a:r>
            <a:r>
              <a:rPr lang="ja-JP" altLang="en-US" sz="2400" b="1" dirty="0"/>
              <a:t>）</a:t>
            </a:r>
            <a:r>
              <a:rPr lang="ja-JP" altLang="en-US" sz="2400" dirty="0"/>
              <a:t>」とは、</a:t>
            </a:r>
            <a:r>
              <a:rPr lang="ja-JP" altLang="en-US" sz="2400" b="1" dirty="0"/>
              <a:t>「使用人」「召使い」「奉仕者」</a:t>
            </a:r>
            <a:r>
              <a:rPr lang="ja-JP" altLang="en-US" sz="2400" dirty="0"/>
              <a:t>という意味を持つ。リーダーが部下に積極的に関わり、意見に耳を傾ける。そのうえで組織の進むべき方向を指し示し、奉仕することで人を導くもの。立場を振りかざして指示や命令をするのではなく、</a:t>
            </a:r>
            <a:r>
              <a:rPr lang="ja-JP" altLang="en-US" sz="2400" b="1" dirty="0"/>
              <a:t>信頼関係を重視し、部下の声に耳を傾けながら目標やビジョンを達成していく手法</a:t>
            </a:r>
            <a:r>
              <a:rPr lang="ja-JP" altLang="en-US" sz="2400" dirty="0"/>
              <a:t>である。</a:t>
            </a:r>
            <a:endParaRPr lang="en-US" altLang="ja-JP" sz="2400" dirty="0"/>
          </a:p>
        </p:txBody>
      </p:sp>
      <p:sp>
        <p:nvSpPr>
          <p:cNvPr id="2" name="フローチャート: 代替処理 1">
            <a:extLst>
              <a:ext uri="{FF2B5EF4-FFF2-40B4-BE49-F238E27FC236}">
                <a16:creationId xmlns:a16="http://schemas.microsoft.com/office/drawing/2014/main" id="{80352D2F-F570-4392-74A8-057F63E3CC7E}"/>
              </a:ext>
            </a:extLst>
          </p:cNvPr>
          <p:cNvSpPr/>
          <p:nvPr/>
        </p:nvSpPr>
        <p:spPr>
          <a:xfrm>
            <a:off x="3402786" y="3258973"/>
            <a:ext cx="2074375" cy="64008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従来型の</a:t>
            </a:r>
            <a:endParaRPr kumimoji="1" lang="en-US" altLang="ja-JP" sz="2000" b="1" dirty="0"/>
          </a:p>
          <a:p>
            <a:pPr algn="ctr"/>
            <a:r>
              <a:rPr kumimoji="1" lang="ja-JP" altLang="en-US" sz="2000" b="1" dirty="0"/>
              <a:t>リーダーシップ</a:t>
            </a:r>
          </a:p>
        </p:txBody>
      </p:sp>
      <p:sp>
        <p:nvSpPr>
          <p:cNvPr id="3" name="フローチャート: 代替処理 2">
            <a:extLst>
              <a:ext uri="{FF2B5EF4-FFF2-40B4-BE49-F238E27FC236}">
                <a16:creationId xmlns:a16="http://schemas.microsoft.com/office/drawing/2014/main" id="{57D3F729-5078-D2FF-F47A-28B3745BEEF0}"/>
              </a:ext>
            </a:extLst>
          </p:cNvPr>
          <p:cNvSpPr/>
          <p:nvPr/>
        </p:nvSpPr>
        <p:spPr>
          <a:xfrm>
            <a:off x="6918004" y="3272791"/>
            <a:ext cx="2074375" cy="640080"/>
          </a:xfrm>
          <a:prstGeom prst="flowChartAlternateProcess">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2000" b="1" dirty="0"/>
              <a:t>サーバント</a:t>
            </a:r>
            <a:endParaRPr kumimoji="1" lang="en-US" altLang="ja-JP" sz="2000" b="1" dirty="0"/>
          </a:p>
          <a:p>
            <a:pPr algn="ctr"/>
            <a:r>
              <a:rPr kumimoji="1" lang="ja-JP" altLang="en-US" sz="2000" b="1" dirty="0"/>
              <a:t>リーダーシップ</a:t>
            </a:r>
          </a:p>
        </p:txBody>
      </p:sp>
      <p:pic>
        <p:nvPicPr>
          <p:cNvPr id="5157" name="Picture 4">
            <a:extLst>
              <a:ext uri="{FF2B5EF4-FFF2-40B4-BE49-F238E27FC236}">
                <a16:creationId xmlns:a16="http://schemas.microsoft.com/office/drawing/2014/main" id="{32470577-837D-CE2C-E7F3-B85AE92F29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22960" y="4119568"/>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5158" name="Picture 2">
            <a:extLst>
              <a:ext uri="{FF2B5EF4-FFF2-40B4-BE49-F238E27FC236}">
                <a16:creationId xmlns:a16="http://schemas.microsoft.com/office/drawing/2014/main" id="{1FAEBEF0-2755-1803-D2EC-E8932DB112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2273" y="5229784"/>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5159" name="Picture 6">
            <a:extLst>
              <a:ext uri="{FF2B5EF4-FFF2-40B4-BE49-F238E27FC236}">
                <a16:creationId xmlns:a16="http://schemas.microsoft.com/office/drawing/2014/main" id="{0AD911A1-1DAF-06B5-5095-EFF86FDC22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7500" y="5229784"/>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5160" name="Picture 2">
            <a:extLst>
              <a:ext uri="{FF2B5EF4-FFF2-40B4-BE49-F238E27FC236}">
                <a16:creationId xmlns:a16="http://schemas.microsoft.com/office/drawing/2014/main" id="{626C49E5-D614-E8A7-276F-7111565FD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6985" y="5229784"/>
            <a:ext cx="834025" cy="756976"/>
          </a:xfrm>
          <a:prstGeom prst="rect">
            <a:avLst/>
          </a:prstGeom>
          <a:noFill/>
          <a:extLst>
            <a:ext uri="{909E8E84-426E-40DD-AFC4-6F175D3DCCD1}">
              <a14:hiddenFill xmlns:a14="http://schemas.microsoft.com/office/drawing/2010/main">
                <a:solidFill>
                  <a:srgbClr val="FFFFFF"/>
                </a:solidFill>
              </a14:hiddenFill>
            </a:ext>
          </a:extLst>
        </p:spPr>
      </p:pic>
      <p:cxnSp>
        <p:nvCxnSpPr>
          <p:cNvPr id="5162" name="直線矢印コネクタ 5161">
            <a:extLst>
              <a:ext uri="{FF2B5EF4-FFF2-40B4-BE49-F238E27FC236}">
                <a16:creationId xmlns:a16="http://schemas.microsoft.com/office/drawing/2014/main" id="{DE8BB44B-2D5B-3898-1126-D5A871F48F86}"/>
              </a:ext>
            </a:extLst>
          </p:cNvPr>
          <p:cNvCxnSpPr>
            <a:stCxn id="5157" idx="2"/>
          </p:cNvCxnSpPr>
          <p:nvPr/>
        </p:nvCxnSpPr>
        <p:spPr>
          <a:xfrm flipH="1">
            <a:off x="3648362" y="4876544"/>
            <a:ext cx="791611" cy="28423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63" name="直線矢印コネクタ 5162">
            <a:extLst>
              <a:ext uri="{FF2B5EF4-FFF2-40B4-BE49-F238E27FC236}">
                <a16:creationId xmlns:a16="http://schemas.microsoft.com/office/drawing/2014/main" id="{54C62E20-A751-2B1B-AFB4-394467E69ADF}"/>
              </a:ext>
            </a:extLst>
          </p:cNvPr>
          <p:cNvCxnSpPr>
            <a:cxnSpLocks/>
            <a:stCxn id="5157" idx="2"/>
            <a:endCxn id="5159" idx="0"/>
          </p:cNvCxnSpPr>
          <p:nvPr/>
        </p:nvCxnSpPr>
        <p:spPr>
          <a:xfrm flipH="1">
            <a:off x="4435408" y="4876544"/>
            <a:ext cx="4565" cy="353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166" name="直線矢印コネクタ 5165">
            <a:extLst>
              <a:ext uri="{FF2B5EF4-FFF2-40B4-BE49-F238E27FC236}">
                <a16:creationId xmlns:a16="http://schemas.microsoft.com/office/drawing/2014/main" id="{68EB34DD-68E8-B923-341D-51DBCE1909F3}"/>
              </a:ext>
            </a:extLst>
          </p:cNvPr>
          <p:cNvCxnSpPr>
            <a:cxnSpLocks/>
            <a:stCxn id="5157" idx="2"/>
            <a:endCxn id="5160" idx="0"/>
          </p:cNvCxnSpPr>
          <p:nvPr/>
        </p:nvCxnSpPr>
        <p:spPr>
          <a:xfrm>
            <a:off x="4439973" y="4876544"/>
            <a:ext cx="834025" cy="353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 name="Picture 4">
            <a:extLst>
              <a:ext uri="{FF2B5EF4-FFF2-40B4-BE49-F238E27FC236}">
                <a16:creationId xmlns:a16="http://schemas.microsoft.com/office/drawing/2014/main" id="{75CA8060-9B24-430A-FA41-02E8D492A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614" y="5229784"/>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6F717157-E545-ABD7-C002-A4ACB76D25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6533" y="4119568"/>
            <a:ext cx="834025" cy="7569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a:extLst>
              <a:ext uri="{FF2B5EF4-FFF2-40B4-BE49-F238E27FC236}">
                <a16:creationId xmlns:a16="http://schemas.microsoft.com/office/drawing/2014/main" id="{73C4EFCA-8EBB-52D0-E088-CA2541379A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4719" y="4119568"/>
            <a:ext cx="555816" cy="7569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B5BA693A-3A9A-1DBB-4856-EB45602ED5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245" y="4119568"/>
            <a:ext cx="834025" cy="756976"/>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直線矢印コネクタ 14">
            <a:extLst>
              <a:ext uri="{FF2B5EF4-FFF2-40B4-BE49-F238E27FC236}">
                <a16:creationId xmlns:a16="http://schemas.microsoft.com/office/drawing/2014/main" id="{7586D89B-5EA8-D63A-9073-4119F3B4DE75}"/>
              </a:ext>
            </a:extLst>
          </p:cNvPr>
          <p:cNvCxnSpPr>
            <a:cxnSpLocks/>
            <a:stCxn id="10" idx="0"/>
            <a:endCxn id="12" idx="2"/>
          </p:cNvCxnSpPr>
          <p:nvPr/>
        </p:nvCxnSpPr>
        <p:spPr>
          <a:xfrm flipV="1">
            <a:off x="8022627" y="4876544"/>
            <a:ext cx="0" cy="353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直線矢印コネクタ 20">
            <a:extLst>
              <a:ext uri="{FF2B5EF4-FFF2-40B4-BE49-F238E27FC236}">
                <a16:creationId xmlns:a16="http://schemas.microsoft.com/office/drawing/2014/main" id="{2F8B45D5-ED32-456B-DBC9-BFEDA92779B2}"/>
              </a:ext>
            </a:extLst>
          </p:cNvPr>
          <p:cNvCxnSpPr>
            <a:cxnSpLocks/>
            <a:stCxn id="10" idx="0"/>
            <a:endCxn id="14" idx="2"/>
          </p:cNvCxnSpPr>
          <p:nvPr/>
        </p:nvCxnSpPr>
        <p:spPr>
          <a:xfrm flipV="1">
            <a:off x="8022627" y="4876544"/>
            <a:ext cx="855631" cy="353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7" name="直線矢印コネクタ 26">
            <a:extLst>
              <a:ext uri="{FF2B5EF4-FFF2-40B4-BE49-F238E27FC236}">
                <a16:creationId xmlns:a16="http://schemas.microsoft.com/office/drawing/2014/main" id="{7D3D461C-AA16-5951-48CA-EAE7706F9024}"/>
              </a:ext>
            </a:extLst>
          </p:cNvPr>
          <p:cNvCxnSpPr>
            <a:cxnSpLocks/>
            <a:stCxn id="10" idx="0"/>
            <a:endCxn id="11" idx="2"/>
          </p:cNvCxnSpPr>
          <p:nvPr/>
        </p:nvCxnSpPr>
        <p:spPr>
          <a:xfrm flipH="1" flipV="1">
            <a:off x="7113546" y="4876544"/>
            <a:ext cx="909081" cy="35324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280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871240"/>
            <a:ext cx="10881360" cy="1754326"/>
          </a:xfrm>
          <a:prstGeom prst="rect">
            <a:avLst/>
          </a:prstGeom>
          <a:noFill/>
        </p:spPr>
        <p:txBody>
          <a:bodyPr wrap="square" rtlCol="0">
            <a:spAutoFit/>
          </a:bodyPr>
          <a:lstStyle/>
          <a:p>
            <a:r>
              <a:rPr lang="ja-JP" altLang="en-US" sz="2400" b="1" dirty="0">
                <a:solidFill>
                  <a:srgbClr val="FF0000"/>
                </a:solidFill>
              </a:rPr>
              <a:t>ワーケーション</a:t>
            </a:r>
            <a:endParaRPr lang="en-US" altLang="ja-JP" sz="2400" b="1" dirty="0">
              <a:solidFill>
                <a:srgbClr val="FF0000"/>
              </a:solidFill>
            </a:endParaRPr>
          </a:p>
          <a:p>
            <a:endParaRPr lang="en-US" altLang="ja-JP" sz="1200" dirty="0"/>
          </a:p>
          <a:p>
            <a:r>
              <a:rPr lang="en-US" altLang="ja-JP" sz="2400" b="1" dirty="0"/>
              <a:t>Work</a:t>
            </a:r>
            <a:r>
              <a:rPr lang="ja-JP" altLang="en-US" sz="2400" b="1" dirty="0"/>
              <a:t>（仕事）と</a:t>
            </a:r>
            <a:r>
              <a:rPr lang="en-US" altLang="ja-JP" sz="2400" b="1" dirty="0"/>
              <a:t>Vacation</a:t>
            </a:r>
            <a:r>
              <a:rPr lang="ja-JP" altLang="en-US" sz="2400" b="1" dirty="0"/>
              <a:t>（休暇）を組み合わせた造語</a:t>
            </a:r>
            <a:r>
              <a:rPr lang="ja-JP" altLang="en-US" sz="2400" dirty="0"/>
              <a:t>。テレワーク等を活用し、普段の職場や自宅とは異なる場所で仕事をしつつ、自分の時間も過ごすこと。</a:t>
            </a:r>
            <a:r>
              <a:rPr lang="ja-JP" altLang="en-US" sz="2400" b="1" dirty="0"/>
              <a:t>余暇主体</a:t>
            </a:r>
            <a:r>
              <a:rPr lang="ja-JP" altLang="en-US" sz="2400" dirty="0"/>
              <a:t>と仕事主体の</a:t>
            </a:r>
            <a:r>
              <a:rPr lang="en-US" altLang="ja-JP" sz="2400" dirty="0"/>
              <a:t>2</a:t>
            </a:r>
            <a:r>
              <a:rPr lang="ja-JP" altLang="en-US" sz="2400" dirty="0"/>
              <a:t>つのパターンがある。</a:t>
            </a:r>
            <a:endParaRPr lang="en-US" altLang="ja-JP" sz="2400" dirty="0"/>
          </a:p>
        </p:txBody>
      </p:sp>
      <p:pic>
        <p:nvPicPr>
          <p:cNvPr id="6146" name="Picture 2">
            <a:extLst>
              <a:ext uri="{FF2B5EF4-FFF2-40B4-BE49-F238E27FC236}">
                <a16:creationId xmlns:a16="http://schemas.microsoft.com/office/drawing/2014/main" id="{1C397B15-8273-A703-63F0-1E7FCC4B0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940" y="2846070"/>
            <a:ext cx="2800350" cy="280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90624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642640"/>
            <a:ext cx="10881360" cy="2123658"/>
          </a:xfrm>
          <a:prstGeom prst="rect">
            <a:avLst/>
          </a:prstGeom>
          <a:noFill/>
        </p:spPr>
        <p:txBody>
          <a:bodyPr wrap="square" rtlCol="0">
            <a:spAutoFit/>
          </a:bodyPr>
          <a:lstStyle/>
          <a:p>
            <a:r>
              <a:rPr lang="ja-JP" altLang="en-US" sz="2400" b="1" dirty="0">
                <a:solidFill>
                  <a:srgbClr val="FF0000"/>
                </a:solidFill>
              </a:rPr>
              <a:t>超スマート社会</a:t>
            </a:r>
            <a:endParaRPr lang="en-US" altLang="ja-JP" sz="2400" b="1" dirty="0">
              <a:solidFill>
                <a:srgbClr val="FF0000"/>
              </a:solidFill>
            </a:endParaRPr>
          </a:p>
          <a:p>
            <a:endParaRPr lang="en-US" altLang="ja-JP" sz="1200" dirty="0"/>
          </a:p>
          <a:p>
            <a:r>
              <a:rPr lang="ja-JP" altLang="en-US" sz="2400" dirty="0"/>
              <a:t>必要なもの・サービスを、必要な人に、必要な時に、必要なだけ提供し、社会の様々なニーズにきめ細やかに対応でき、あらゆる人が質の高いサービスを受けられ、年齢、性別、地域、言語といった様々な制約を乗り越え、活き活きと</a:t>
            </a:r>
          </a:p>
          <a:p>
            <a:r>
              <a:rPr lang="ja-JP" altLang="en-US" sz="2400" dirty="0"/>
              <a:t>快適に暮らすことのできる社会のこと。</a:t>
            </a:r>
            <a:endParaRPr lang="en-US" altLang="ja-JP" sz="2400" dirty="0"/>
          </a:p>
        </p:txBody>
      </p:sp>
      <p:sp>
        <p:nvSpPr>
          <p:cNvPr id="8" name="テキスト ボックス 7">
            <a:hlinkClick r:id="rId2"/>
            <a:extLst>
              <a:ext uri="{FF2B5EF4-FFF2-40B4-BE49-F238E27FC236}">
                <a16:creationId xmlns:a16="http://schemas.microsoft.com/office/drawing/2014/main" id="{941EA715-6DAA-0C3B-93B6-D3084188951F}"/>
              </a:ext>
            </a:extLst>
          </p:cNvPr>
          <p:cNvSpPr txBox="1"/>
          <p:nvPr/>
        </p:nvSpPr>
        <p:spPr>
          <a:xfrm>
            <a:off x="2423160" y="5766400"/>
            <a:ext cx="8515350" cy="338554"/>
          </a:xfrm>
          <a:prstGeom prst="rect">
            <a:avLst/>
          </a:prstGeom>
          <a:noFill/>
        </p:spPr>
        <p:txBody>
          <a:bodyPr wrap="square">
            <a:spAutoFit/>
          </a:bodyPr>
          <a:lstStyle/>
          <a:p>
            <a:r>
              <a:rPr lang="ja-JP" altLang="en-US" sz="1600" dirty="0">
                <a:solidFill>
                  <a:srgbClr val="0070C0"/>
                </a:solidFill>
              </a:rPr>
              <a:t>超スマート社会の姿と 超スマート社会に向けた取組について（内閣府</a:t>
            </a:r>
            <a:r>
              <a:rPr lang="en-US" altLang="ja-JP" sz="1600" dirty="0">
                <a:solidFill>
                  <a:srgbClr val="0070C0"/>
                </a:solidFill>
              </a:rPr>
              <a:t>HP</a:t>
            </a:r>
            <a:r>
              <a:rPr lang="ja-JP" altLang="en-US" sz="1600" dirty="0">
                <a:solidFill>
                  <a:srgbClr val="0070C0"/>
                </a:solidFill>
              </a:rPr>
              <a:t>より）</a:t>
            </a:r>
          </a:p>
        </p:txBody>
      </p:sp>
      <p:pic>
        <p:nvPicPr>
          <p:cNvPr id="10" name="図 9">
            <a:extLst>
              <a:ext uri="{FF2B5EF4-FFF2-40B4-BE49-F238E27FC236}">
                <a16:creationId xmlns:a16="http://schemas.microsoft.com/office/drawing/2014/main" id="{22CCEC07-4EE9-3535-C006-B7096FC09931}"/>
              </a:ext>
            </a:extLst>
          </p:cNvPr>
          <p:cNvPicPr>
            <a:picLocks noChangeAspect="1"/>
          </p:cNvPicPr>
          <p:nvPr/>
        </p:nvPicPr>
        <p:blipFill>
          <a:blip r:embed="rId3"/>
          <a:stretch>
            <a:fillRect/>
          </a:stretch>
        </p:blipFill>
        <p:spPr>
          <a:xfrm>
            <a:off x="3892093" y="2883259"/>
            <a:ext cx="4006037" cy="2766180"/>
          </a:xfrm>
          <a:prstGeom prst="rect">
            <a:avLst/>
          </a:prstGeom>
        </p:spPr>
      </p:pic>
    </p:spTree>
    <p:extLst>
      <p:ext uri="{BB962C8B-B14F-4D97-AF65-F5344CB8AC3E}">
        <p14:creationId xmlns:p14="http://schemas.microsoft.com/office/powerpoint/2010/main" val="404115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1063925"/>
            <a:ext cx="10881360" cy="1384995"/>
          </a:xfrm>
          <a:prstGeom prst="rect">
            <a:avLst/>
          </a:prstGeom>
          <a:noFill/>
        </p:spPr>
        <p:txBody>
          <a:bodyPr wrap="square" rtlCol="0">
            <a:spAutoFit/>
          </a:bodyPr>
          <a:lstStyle/>
          <a:p>
            <a:r>
              <a:rPr lang="ja-JP" altLang="en-US" sz="2400" b="1" dirty="0">
                <a:solidFill>
                  <a:srgbClr val="FF0000"/>
                </a:solidFill>
              </a:rPr>
              <a:t>グリーントランスフォーメーション（</a:t>
            </a:r>
            <a:r>
              <a:rPr lang="en-US" altLang="ja-JP" sz="2400" b="1" dirty="0">
                <a:solidFill>
                  <a:srgbClr val="FF0000"/>
                </a:solidFill>
              </a:rPr>
              <a:t>GX</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化石エネルギー中心の産業・社会構造を、クリーンエネルギー中心の構造に転換していく、経済社会システム全体の改革への取り組みを指す。</a:t>
            </a:r>
            <a:endParaRPr lang="en-US" altLang="ja-JP" sz="2400" dirty="0"/>
          </a:p>
        </p:txBody>
      </p:sp>
      <p:pic>
        <p:nvPicPr>
          <p:cNvPr id="9218" name="Picture 2">
            <a:extLst>
              <a:ext uri="{FF2B5EF4-FFF2-40B4-BE49-F238E27FC236}">
                <a16:creationId xmlns:a16="http://schemas.microsoft.com/office/drawing/2014/main" id="{79C963B0-CA6F-74E8-B6AA-B09C80AD27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40480" y="2607315"/>
            <a:ext cx="4025914" cy="284229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CA44C898-C605-5836-79E0-7752E249BFF2}"/>
              </a:ext>
            </a:extLst>
          </p:cNvPr>
          <p:cNvSpPr txBox="1"/>
          <p:nvPr/>
        </p:nvSpPr>
        <p:spPr>
          <a:xfrm>
            <a:off x="2551271" y="5608005"/>
            <a:ext cx="7089457" cy="307777"/>
          </a:xfrm>
          <a:prstGeom prst="rect">
            <a:avLst/>
          </a:prstGeom>
          <a:noFill/>
        </p:spPr>
        <p:txBody>
          <a:bodyPr wrap="square">
            <a:spAutoFit/>
          </a:bodyPr>
          <a:lstStyle/>
          <a:p>
            <a:r>
              <a:rPr lang="ja-JP" altLang="en-US" sz="1400" dirty="0">
                <a:hlinkClick r:id="rId3"/>
              </a:rPr>
              <a:t>知っておきたい経済の基礎知識～</a:t>
            </a:r>
            <a:r>
              <a:rPr lang="en-US" altLang="ja-JP" sz="1400" dirty="0">
                <a:hlinkClick r:id="rId3"/>
              </a:rPr>
              <a:t>GX</a:t>
            </a:r>
            <a:r>
              <a:rPr lang="ja-JP" altLang="en-US" sz="1400" dirty="0">
                <a:hlinkClick r:id="rId3"/>
              </a:rPr>
              <a:t>って何？ </a:t>
            </a:r>
            <a:r>
              <a:rPr lang="en-US" altLang="ja-JP" sz="1400" dirty="0">
                <a:hlinkClick r:id="rId3"/>
              </a:rPr>
              <a:t>| </a:t>
            </a:r>
            <a:r>
              <a:rPr lang="ja-JP" altLang="en-US" sz="1400" dirty="0">
                <a:hlinkClick r:id="rId3"/>
              </a:rPr>
              <a:t>経済産業省 </a:t>
            </a:r>
            <a:r>
              <a:rPr lang="en-US" altLang="ja-JP" sz="1400" dirty="0">
                <a:hlinkClick r:id="rId3"/>
              </a:rPr>
              <a:t>METI Journal ONLINE</a:t>
            </a:r>
            <a:endParaRPr lang="ja-JP" altLang="en-US" sz="1400" dirty="0"/>
          </a:p>
        </p:txBody>
      </p:sp>
    </p:spTree>
    <p:extLst>
      <p:ext uri="{BB962C8B-B14F-4D97-AF65-F5344CB8AC3E}">
        <p14:creationId xmlns:p14="http://schemas.microsoft.com/office/powerpoint/2010/main" val="3174537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1121075"/>
            <a:ext cx="10881360" cy="1384995"/>
          </a:xfrm>
          <a:prstGeom prst="rect">
            <a:avLst/>
          </a:prstGeom>
          <a:noFill/>
        </p:spPr>
        <p:txBody>
          <a:bodyPr wrap="square" rtlCol="0">
            <a:spAutoFit/>
          </a:bodyPr>
          <a:lstStyle/>
          <a:p>
            <a:r>
              <a:rPr lang="ja-JP" altLang="en-US" sz="2400" b="1" dirty="0">
                <a:solidFill>
                  <a:srgbClr val="FF0000"/>
                </a:solidFill>
              </a:rPr>
              <a:t>カーボンニュートラル</a:t>
            </a:r>
            <a:endParaRPr lang="en-US" altLang="ja-JP" sz="2400" b="1" dirty="0">
              <a:solidFill>
                <a:srgbClr val="FF0000"/>
              </a:solidFill>
            </a:endParaRPr>
          </a:p>
          <a:p>
            <a:endParaRPr lang="en-US" altLang="ja-JP" sz="1200" dirty="0"/>
          </a:p>
          <a:p>
            <a:r>
              <a:rPr lang="ja-JP" altLang="en-US" sz="2400" dirty="0"/>
              <a:t>「炭素中立」という意味。温室効果ガス排出量をできるだけ削減し、削減できなかった温室効果ガスを吸収または除去することで</a:t>
            </a:r>
            <a:r>
              <a:rPr lang="ja-JP" altLang="en-US" sz="2400" b="1" dirty="0"/>
              <a:t>実質ゼロ</a:t>
            </a:r>
            <a:r>
              <a:rPr lang="ja-JP" altLang="en-US" sz="2400" dirty="0"/>
              <a:t>にすること。</a:t>
            </a:r>
            <a:endParaRPr lang="en-US" altLang="ja-JP" sz="2400" dirty="0"/>
          </a:p>
        </p:txBody>
      </p:sp>
      <p:pic>
        <p:nvPicPr>
          <p:cNvPr id="11266" name="Picture 2">
            <a:extLst>
              <a:ext uri="{FF2B5EF4-FFF2-40B4-BE49-F238E27FC236}">
                <a16:creationId xmlns:a16="http://schemas.microsoft.com/office/drawing/2014/main" id="{91D25EF4-35CF-0401-5AFF-09651B442E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8640" y="2776496"/>
            <a:ext cx="2824204" cy="2824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910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972485"/>
            <a:ext cx="10881360" cy="1754326"/>
          </a:xfrm>
          <a:prstGeom prst="rect">
            <a:avLst/>
          </a:prstGeom>
          <a:noFill/>
        </p:spPr>
        <p:txBody>
          <a:bodyPr wrap="square" rtlCol="0">
            <a:spAutoFit/>
          </a:bodyPr>
          <a:lstStyle/>
          <a:p>
            <a:r>
              <a:rPr lang="ja-JP" altLang="en-US" sz="2400" b="1" dirty="0">
                <a:solidFill>
                  <a:srgbClr val="FF0000"/>
                </a:solidFill>
              </a:rPr>
              <a:t>適格請求書等保存方式（インボイス制度）</a:t>
            </a:r>
            <a:endParaRPr lang="en-US" altLang="ja-JP" sz="2400" b="1" dirty="0">
              <a:solidFill>
                <a:srgbClr val="FF0000"/>
              </a:solidFill>
            </a:endParaRPr>
          </a:p>
          <a:p>
            <a:endParaRPr lang="en-US" altLang="ja-JP" sz="1200" dirty="0"/>
          </a:p>
          <a:p>
            <a:r>
              <a:rPr lang="ja-JP" altLang="en-US" sz="2400" dirty="0"/>
              <a:t>複数税率に対応した消費税の仕入税額控除の方式のこと。一定の要件を満たした</a:t>
            </a:r>
            <a:r>
              <a:rPr lang="ja-JP" altLang="en-US" sz="2400" b="1" dirty="0"/>
              <a:t>適格請求書（インボイス）</a:t>
            </a:r>
            <a:r>
              <a:rPr lang="ja-JP" altLang="en-US" sz="2400" dirty="0"/>
              <a:t>を売り手が買い手に発行し、双方が適格請求書を保存することで、</a:t>
            </a:r>
            <a:r>
              <a:rPr lang="ja-JP" altLang="en-US" sz="2400" b="1" dirty="0"/>
              <a:t>消費税の仕入税額控除が適用される</a:t>
            </a:r>
            <a:r>
              <a:rPr lang="ja-JP" altLang="en-US" sz="2400" dirty="0"/>
              <a:t>。</a:t>
            </a:r>
            <a:endParaRPr lang="en-US" altLang="ja-JP" sz="2400" dirty="0"/>
          </a:p>
        </p:txBody>
      </p:sp>
      <p:pic>
        <p:nvPicPr>
          <p:cNvPr id="12290" name="Picture 2" descr="的確請求書の例">
            <a:extLst>
              <a:ext uri="{FF2B5EF4-FFF2-40B4-BE49-F238E27FC236}">
                <a16:creationId xmlns:a16="http://schemas.microsoft.com/office/drawing/2014/main" id="{13F43A71-0D9E-4956-32FC-9720C2A33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2288" y="2726811"/>
            <a:ext cx="5610225" cy="28098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A3C299A3-5D79-97E3-8C2D-9DEA7918C2C3}"/>
              </a:ext>
            </a:extLst>
          </p:cNvPr>
          <p:cNvSpPr txBox="1"/>
          <p:nvPr/>
        </p:nvSpPr>
        <p:spPr>
          <a:xfrm>
            <a:off x="2380774" y="5536686"/>
            <a:ext cx="7430452" cy="276999"/>
          </a:xfrm>
          <a:prstGeom prst="rect">
            <a:avLst/>
          </a:prstGeom>
          <a:noFill/>
        </p:spPr>
        <p:txBody>
          <a:bodyPr wrap="square">
            <a:spAutoFit/>
          </a:bodyPr>
          <a:lstStyle/>
          <a:p>
            <a:r>
              <a:rPr lang="ja-JP" altLang="en-US" sz="1200" dirty="0">
                <a:hlinkClick r:id="rId3"/>
              </a:rPr>
              <a:t>消費税の適格請求書等保存方式（インボイス制度）について／吉見町 </a:t>
            </a:r>
            <a:r>
              <a:rPr lang="en-US" altLang="ja-JP" sz="1200" dirty="0">
                <a:hlinkClick r:id="rId3"/>
              </a:rPr>
              <a:t>(town.yoshimi.saitama.jp)</a:t>
            </a:r>
            <a:endParaRPr lang="ja-JP" altLang="en-US" sz="1200" dirty="0"/>
          </a:p>
        </p:txBody>
      </p:sp>
    </p:spTree>
    <p:extLst>
      <p:ext uri="{BB962C8B-B14F-4D97-AF65-F5344CB8AC3E}">
        <p14:creationId xmlns:p14="http://schemas.microsoft.com/office/powerpoint/2010/main" val="30651803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972485"/>
            <a:ext cx="10881360" cy="1754326"/>
          </a:xfrm>
          <a:prstGeom prst="rect">
            <a:avLst/>
          </a:prstGeom>
          <a:noFill/>
        </p:spPr>
        <p:txBody>
          <a:bodyPr wrap="square" rtlCol="0">
            <a:spAutoFit/>
          </a:bodyPr>
          <a:lstStyle/>
          <a:p>
            <a:r>
              <a:rPr lang="ja-JP" altLang="en-US" sz="2400" b="1" dirty="0">
                <a:solidFill>
                  <a:srgbClr val="FF0000"/>
                </a:solidFill>
              </a:rPr>
              <a:t>忘れられる権利（消去権）</a:t>
            </a:r>
            <a:endParaRPr lang="en-US" altLang="ja-JP" sz="2400" b="1" dirty="0">
              <a:solidFill>
                <a:srgbClr val="FF0000"/>
              </a:solidFill>
            </a:endParaRPr>
          </a:p>
          <a:p>
            <a:endParaRPr lang="en-US" altLang="ja-JP" sz="1200" dirty="0"/>
          </a:p>
          <a:p>
            <a:r>
              <a:rPr lang="ja-JP" altLang="en-US" sz="2400" dirty="0"/>
              <a:t>適切な期間を経た後に、記録にとどめられるべき正当な条件を持たない過去の個人にまつわる情報が</a:t>
            </a:r>
            <a:r>
              <a:rPr lang="en-US" altLang="ja-JP" sz="2400" dirty="0"/>
              <a:t>Web</a:t>
            </a:r>
            <a:r>
              <a:rPr lang="ja-JP" altLang="en-US" sz="2400" dirty="0"/>
              <a:t>上に残っている場合、これを削除すること、検索結果によって表示されないことを求める個人の権利の</a:t>
            </a:r>
            <a:r>
              <a:rPr lang="en-US" altLang="ja-JP" sz="2400" dirty="0"/>
              <a:t>1</a:t>
            </a:r>
            <a:r>
              <a:rPr lang="ja-JP" altLang="en-US" sz="2400" dirty="0"/>
              <a:t>つとして提唱したもの。</a:t>
            </a:r>
            <a:endParaRPr lang="en-US" altLang="ja-JP" sz="2400" dirty="0"/>
          </a:p>
        </p:txBody>
      </p:sp>
      <p:pic>
        <p:nvPicPr>
          <p:cNvPr id="13316" name="Picture 4">
            <a:extLst>
              <a:ext uri="{FF2B5EF4-FFF2-40B4-BE49-F238E27FC236}">
                <a16:creationId xmlns:a16="http://schemas.microsoft.com/office/drawing/2014/main" id="{674640C4-026E-73A7-AEE1-A50CA332C9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0017" y="2865737"/>
            <a:ext cx="2074699" cy="3019778"/>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FFC311B2-CB76-9958-3256-5630EFE49A1A}"/>
              </a:ext>
            </a:extLst>
          </p:cNvPr>
          <p:cNvSpPr txBox="1"/>
          <p:nvPr/>
        </p:nvSpPr>
        <p:spPr>
          <a:xfrm>
            <a:off x="7004408" y="4552392"/>
            <a:ext cx="3313106" cy="646331"/>
          </a:xfrm>
          <a:prstGeom prst="rect">
            <a:avLst/>
          </a:prstGeom>
          <a:noFill/>
        </p:spPr>
        <p:txBody>
          <a:bodyPr wrap="square">
            <a:spAutoFit/>
          </a:bodyPr>
          <a:lstStyle/>
          <a:p>
            <a:r>
              <a:rPr lang="en-US" altLang="ja-JP" sz="1200" dirty="0" err="1">
                <a:hlinkClick r:id="rId3"/>
              </a:rPr>
              <a:t>Ctrl+Z</a:t>
            </a:r>
            <a:r>
              <a:rPr lang="en-US" altLang="ja-JP" sz="1200" dirty="0">
                <a:hlinkClick r:id="rId3"/>
              </a:rPr>
              <a:t> </a:t>
            </a:r>
            <a:r>
              <a:rPr lang="ja-JP" altLang="en-US" sz="1200" dirty="0">
                <a:hlinkClick r:id="rId3"/>
              </a:rPr>
              <a:t>忘れられる権利 </a:t>
            </a:r>
            <a:r>
              <a:rPr lang="en-US" altLang="ja-JP" sz="1200" dirty="0">
                <a:hlinkClick r:id="rId3"/>
              </a:rPr>
              <a:t>| </a:t>
            </a:r>
            <a:r>
              <a:rPr lang="ja-JP" altLang="en-US" sz="1200" dirty="0">
                <a:hlinkClick r:id="rId3"/>
              </a:rPr>
              <a:t>メグ・レタ・ジョーンズ</a:t>
            </a:r>
            <a:r>
              <a:rPr lang="en-US" altLang="ja-JP" sz="1200" dirty="0">
                <a:hlinkClick r:id="rId3"/>
              </a:rPr>
              <a:t>, </a:t>
            </a:r>
            <a:r>
              <a:rPr lang="ja-JP" altLang="en-US" sz="1200" dirty="0">
                <a:hlinkClick r:id="rId3"/>
              </a:rPr>
              <a:t>石井 夏生利</a:t>
            </a:r>
            <a:r>
              <a:rPr lang="en-US" altLang="ja-JP" sz="1200" dirty="0">
                <a:hlinkClick r:id="rId3"/>
              </a:rPr>
              <a:t>, </a:t>
            </a:r>
            <a:r>
              <a:rPr lang="ja-JP" altLang="en-US" sz="1200" dirty="0">
                <a:hlinkClick r:id="rId3"/>
              </a:rPr>
              <a:t>加藤 尚徳</a:t>
            </a:r>
            <a:r>
              <a:rPr lang="en-US" altLang="ja-JP" sz="1200" dirty="0">
                <a:hlinkClick r:id="rId3"/>
              </a:rPr>
              <a:t>, </a:t>
            </a:r>
            <a:r>
              <a:rPr lang="ja-JP" altLang="en-US" sz="1200" dirty="0">
                <a:hlinkClick r:id="rId3"/>
              </a:rPr>
              <a:t>高崎 晴夫</a:t>
            </a:r>
            <a:r>
              <a:rPr lang="en-US" altLang="ja-JP" sz="1200" dirty="0">
                <a:hlinkClick r:id="rId3"/>
              </a:rPr>
              <a:t>, </a:t>
            </a:r>
            <a:r>
              <a:rPr lang="ja-JP" altLang="en-US" sz="1200" dirty="0">
                <a:hlinkClick r:id="rId3"/>
              </a:rPr>
              <a:t>藤井 秀之</a:t>
            </a:r>
            <a:r>
              <a:rPr lang="en-US" altLang="ja-JP" sz="1200" dirty="0">
                <a:hlinkClick r:id="rId3"/>
              </a:rPr>
              <a:t>, </a:t>
            </a:r>
            <a:r>
              <a:rPr lang="ja-JP" altLang="en-US" sz="1200" dirty="0">
                <a:hlinkClick r:id="rId3"/>
              </a:rPr>
              <a:t>村上 陽亮 </a:t>
            </a:r>
            <a:r>
              <a:rPr lang="en-US" altLang="ja-JP" sz="1200" dirty="0">
                <a:hlinkClick r:id="rId3"/>
              </a:rPr>
              <a:t>|</a:t>
            </a:r>
            <a:r>
              <a:rPr lang="ja-JP" altLang="en-US" sz="1200" dirty="0">
                <a:hlinkClick r:id="rId3"/>
              </a:rPr>
              <a:t>本 </a:t>
            </a:r>
            <a:r>
              <a:rPr lang="en-US" altLang="ja-JP" sz="1200" dirty="0">
                <a:hlinkClick r:id="rId3"/>
              </a:rPr>
              <a:t>| </a:t>
            </a:r>
            <a:r>
              <a:rPr lang="ja-JP" altLang="en-US" sz="1200" dirty="0">
                <a:hlinkClick r:id="rId3"/>
              </a:rPr>
              <a:t>通販 </a:t>
            </a:r>
            <a:r>
              <a:rPr lang="en-US" altLang="ja-JP" sz="1200" dirty="0">
                <a:hlinkClick r:id="rId3"/>
              </a:rPr>
              <a:t>| Amazon</a:t>
            </a:r>
            <a:endParaRPr lang="ja-JP" altLang="en-US" sz="1200" dirty="0"/>
          </a:p>
        </p:txBody>
      </p:sp>
    </p:spTree>
    <p:extLst>
      <p:ext uri="{BB962C8B-B14F-4D97-AF65-F5344CB8AC3E}">
        <p14:creationId xmlns:p14="http://schemas.microsoft.com/office/powerpoint/2010/main" val="1267410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972485"/>
            <a:ext cx="10881360" cy="3231654"/>
          </a:xfrm>
          <a:prstGeom prst="rect">
            <a:avLst/>
          </a:prstGeom>
          <a:noFill/>
        </p:spPr>
        <p:txBody>
          <a:bodyPr wrap="square" rtlCol="0">
            <a:spAutoFit/>
          </a:bodyPr>
          <a:lstStyle/>
          <a:p>
            <a:r>
              <a:rPr lang="ja-JP" altLang="en-US" sz="2400" b="1" dirty="0">
                <a:solidFill>
                  <a:srgbClr val="FF0000"/>
                </a:solidFill>
              </a:rPr>
              <a:t>労働施策総合推進法（パワハラ防止法）</a:t>
            </a:r>
            <a:endParaRPr lang="en-US" altLang="ja-JP" sz="2400" b="1" dirty="0">
              <a:solidFill>
                <a:srgbClr val="FF0000"/>
              </a:solidFill>
            </a:endParaRPr>
          </a:p>
          <a:p>
            <a:endParaRPr lang="en-US" altLang="ja-JP" sz="1200" dirty="0"/>
          </a:p>
          <a:p>
            <a:r>
              <a:rPr lang="ja-JP" altLang="en-US" sz="2400" dirty="0"/>
              <a:t>正式名称は「労働施策の総合的な推進並びに労働者の雇用の安定及び職業生活の充実等に関する法律」。</a:t>
            </a:r>
            <a:r>
              <a:rPr lang="ja-JP" altLang="en-US" sz="2400" b="1" dirty="0"/>
              <a:t>企業（事業主）は、職場内におけるパワーハラスメント防止のために、雇用管理上必要な措置を講じることが義務</a:t>
            </a:r>
            <a:r>
              <a:rPr lang="ja-JP" altLang="en-US" sz="2400" dirty="0"/>
              <a:t>となり、適切な措置を講じていない場合には是正指導の対象となる。パワハラ防止法にいう「パワハラ」とは、職場において行われる</a:t>
            </a:r>
            <a:r>
              <a:rPr lang="ja-JP" altLang="en-US" sz="2400" b="1" dirty="0"/>
              <a:t>①優越的な関係を背景とした言動であって②業務上必要かつ相当な範囲を超えたものにより③労働者の就業環境が害されるものであり、①から③までの３つの要素をすべて満たすもの</a:t>
            </a:r>
            <a:r>
              <a:rPr lang="ja-JP" altLang="en-US" sz="2400" dirty="0"/>
              <a:t>をいう。</a:t>
            </a:r>
            <a:endParaRPr lang="en-US" altLang="ja-JP" sz="2400" dirty="0"/>
          </a:p>
        </p:txBody>
      </p:sp>
      <p:pic>
        <p:nvPicPr>
          <p:cNvPr id="14338" name="Picture 2">
            <a:extLst>
              <a:ext uri="{FF2B5EF4-FFF2-40B4-BE49-F238E27FC236}">
                <a16:creationId xmlns:a16="http://schemas.microsoft.com/office/drawing/2014/main" id="{744A9128-F3A8-BC4B-4795-F18D3C25250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7315" y="4017196"/>
            <a:ext cx="2172984" cy="217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9696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808098"/>
            <a:ext cx="10881360" cy="2862322"/>
          </a:xfrm>
          <a:prstGeom prst="rect">
            <a:avLst/>
          </a:prstGeom>
          <a:noFill/>
        </p:spPr>
        <p:txBody>
          <a:bodyPr wrap="square" rtlCol="0">
            <a:spAutoFit/>
          </a:bodyPr>
          <a:lstStyle/>
          <a:p>
            <a:r>
              <a:rPr lang="en-US" altLang="ja-JP" sz="2400" b="1" dirty="0">
                <a:solidFill>
                  <a:srgbClr val="FF0000"/>
                </a:solidFill>
              </a:rPr>
              <a:t>36</a:t>
            </a:r>
            <a:r>
              <a:rPr lang="ja-JP" altLang="en-US" sz="2400" b="1" dirty="0">
                <a:solidFill>
                  <a:srgbClr val="FF0000"/>
                </a:solidFill>
              </a:rPr>
              <a:t>（サブロク）協定</a:t>
            </a:r>
            <a:endParaRPr lang="en-US" altLang="ja-JP" sz="2400" b="1" dirty="0">
              <a:solidFill>
                <a:srgbClr val="FF0000"/>
              </a:solidFill>
            </a:endParaRPr>
          </a:p>
          <a:p>
            <a:endParaRPr lang="en-US" altLang="ja-JP" sz="1200" dirty="0"/>
          </a:p>
          <a:p>
            <a:r>
              <a:rPr lang="ja-JP" altLang="en-US" sz="2400" b="1" dirty="0"/>
              <a:t>法定労働時間を超えて時間外労働や休日労働を行う場合に労使間で結ぶ協定</a:t>
            </a:r>
            <a:r>
              <a:rPr lang="ja-JP" altLang="en-US" sz="2400" dirty="0"/>
              <a:t>のこと。正式名称は「時間外・休日労働に関する協定届」であり、労働基準法</a:t>
            </a:r>
            <a:r>
              <a:rPr lang="en-US" altLang="ja-JP" sz="2400" dirty="0"/>
              <a:t>36</a:t>
            </a:r>
            <a:r>
              <a:rPr lang="ja-JP" altLang="en-US" sz="2400" dirty="0"/>
              <a:t>条にもとづく労使協定であるため「</a:t>
            </a:r>
            <a:r>
              <a:rPr lang="en-US" altLang="ja-JP" sz="2400" dirty="0"/>
              <a:t>36</a:t>
            </a:r>
            <a:r>
              <a:rPr lang="ja-JP" altLang="en-US" sz="2400" dirty="0"/>
              <a:t>協定」と呼ばれている。</a:t>
            </a:r>
            <a:r>
              <a:rPr lang="en-US" altLang="ja-JP" sz="2400" dirty="0"/>
              <a:t>36</a:t>
            </a:r>
            <a:r>
              <a:rPr lang="ja-JP" altLang="en-US" sz="2400" dirty="0"/>
              <a:t>協定を締結せずに法定労働時間以上、法定休日に労働をさせるのは違法となる。</a:t>
            </a:r>
            <a:r>
              <a:rPr lang="en-US" altLang="ja-JP" sz="2400" dirty="0"/>
              <a:t>1</a:t>
            </a:r>
            <a:r>
              <a:rPr lang="ja-JP" altLang="en-US" sz="2400" dirty="0"/>
              <a:t>日の労働時間が</a:t>
            </a:r>
            <a:r>
              <a:rPr lang="en-US" altLang="ja-JP" sz="2400" dirty="0"/>
              <a:t>8</a:t>
            </a:r>
            <a:r>
              <a:rPr lang="ja-JP" altLang="en-US" sz="2400" dirty="0"/>
              <a:t>時間を超える、または週の労働時間が</a:t>
            </a:r>
            <a:r>
              <a:rPr lang="en-US" altLang="ja-JP" sz="2400" dirty="0"/>
              <a:t>40</a:t>
            </a:r>
            <a:r>
              <a:rPr lang="ja-JP" altLang="en-US" sz="2400" dirty="0"/>
              <a:t>時間を超える場合、会社は届出が必要となる。</a:t>
            </a:r>
            <a:endParaRPr lang="en-US" altLang="ja-JP" sz="2400" dirty="0"/>
          </a:p>
        </p:txBody>
      </p:sp>
      <p:pic>
        <p:nvPicPr>
          <p:cNvPr id="15362" name="Picture 2">
            <a:extLst>
              <a:ext uri="{FF2B5EF4-FFF2-40B4-BE49-F238E27FC236}">
                <a16:creationId xmlns:a16="http://schemas.microsoft.com/office/drawing/2014/main" id="{51A49659-DA22-A249-9734-E758ED18E3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6896" y="3429000"/>
            <a:ext cx="2377611" cy="237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9503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547638"/>
            <a:ext cx="10881360" cy="2862322"/>
          </a:xfrm>
          <a:prstGeom prst="rect">
            <a:avLst/>
          </a:prstGeom>
          <a:noFill/>
        </p:spPr>
        <p:txBody>
          <a:bodyPr wrap="square" rtlCol="0">
            <a:spAutoFit/>
          </a:bodyPr>
          <a:lstStyle/>
          <a:p>
            <a:r>
              <a:rPr lang="en-US" altLang="ja-JP" sz="2400" b="1" dirty="0">
                <a:solidFill>
                  <a:srgbClr val="FF0000"/>
                </a:solidFill>
              </a:rPr>
              <a:t>MVV</a:t>
            </a:r>
            <a:r>
              <a:rPr lang="ja-JP" altLang="en-US" sz="2400" b="1" dirty="0">
                <a:solidFill>
                  <a:srgbClr val="FF0000"/>
                </a:solidFill>
              </a:rPr>
              <a:t>（ミッション、ビジョン、バリュー）</a:t>
            </a:r>
            <a:endParaRPr lang="en-US" altLang="ja-JP" sz="2400" b="1" dirty="0">
              <a:solidFill>
                <a:srgbClr val="FF0000"/>
              </a:solidFill>
            </a:endParaRPr>
          </a:p>
          <a:p>
            <a:endParaRPr lang="en-US" altLang="ja-JP" sz="1200" dirty="0"/>
          </a:p>
          <a:p>
            <a:r>
              <a:rPr lang="ja-JP" altLang="en-US" sz="2400" b="1" dirty="0"/>
              <a:t>「</a:t>
            </a:r>
            <a:r>
              <a:rPr lang="en-US" altLang="ja-JP" sz="2400" b="1" dirty="0"/>
              <a:t>Mission</a:t>
            </a:r>
            <a:r>
              <a:rPr lang="ja-JP" altLang="en-US" sz="2400" b="1" dirty="0"/>
              <a:t>（ミッション）」「</a:t>
            </a:r>
            <a:r>
              <a:rPr lang="en-US" altLang="ja-JP" sz="2400" b="1" dirty="0"/>
              <a:t>Vision</a:t>
            </a:r>
            <a:r>
              <a:rPr lang="ja-JP" altLang="en-US" sz="2400" b="1" dirty="0"/>
              <a:t>（ビジョン）」「</a:t>
            </a:r>
            <a:r>
              <a:rPr lang="en-US" altLang="ja-JP" sz="2400" b="1" dirty="0"/>
              <a:t>Value</a:t>
            </a:r>
            <a:r>
              <a:rPr lang="ja-JP" altLang="en-US" sz="2400" b="1" dirty="0"/>
              <a:t>（バリュー）」</a:t>
            </a:r>
            <a:r>
              <a:rPr lang="ja-JP" altLang="en-US" sz="2400" dirty="0"/>
              <a:t>の頭文字をとった言葉。経営学者のピーター・</a:t>
            </a:r>
            <a:r>
              <a:rPr lang="en-US" altLang="ja-JP" sz="2400" dirty="0"/>
              <a:t>F</a:t>
            </a:r>
            <a:r>
              <a:rPr lang="ja-JP" altLang="en-US" sz="2400" dirty="0"/>
              <a:t>・ドラッカー氏によって提唱され、現在では多くの企業でこの考え方を取り入れられている。</a:t>
            </a:r>
            <a:endParaRPr lang="ja-JP" altLang="en-US" sz="2400" b="1" dirty="0"/>
          </a:p>
          <a:p>
            <a:r>
              <a:rPr lang="ja-JP" altLang="en-US" sz="2400" b="1" dirty="0"/>
              <a:t>ミッション（</a:t>
            </a:r>
            <a:r>
              <a:rPr lang="en-US" altLang="ja-JP" sz="2400" b="1" dirty="0"/>
              <a:t>Mission</a:t>
            </a:r>
            <a:r>
              <a:rPr lang="ja-JP" altLang="en-US" sz="2400" b="1" dirty="0"/>
              <a:t>）は企業の果たすべき社会的役割・存在意義、ビジョン（</a:t>
            </a:r>
            <a:r>
              <a:rPr lang="en-US" altLang="ja-JP" sz="2400" b="1" dirty="0"/>
              <a:t>Vision</a:t>
            </a:r>
            <a:r>
              <a:rPr lang="ja-JP" altLang="en-US" sz="2400" b="1" dirty="0"/>
              <a:t>）は企業のミッションが実現したときの理想的な状態、バリュー（</a:t>
            </a:r>
            <a:r>
              <a:rPr lang="en-US" altLang="ja-JP" sz="2400" b="1" dirty="0"/>
              <a:t>Value</a:t>
            </a:r>
            <a:r>
              <a:rPr lang="ja-JP" altLang="en-US" sz="2400" b="1" dirty="0"/>
              <a:t>）は大切にする価値観や行動指針を意味</a:t>
            </a:r>
            <a:r>
              <a:rPr lang="ja-JP" altLang="en-US" sz="2400" dirty="0"/>
              <a:t>する。</a:t>
            </a:r>
            <a:endParaRPr lang="en-US" altLang="ja-JP" sz="2400" dirty="0"/>
          </a:p>
        </p:txBody>
      </p:sp>
      <p:graphicFrame>
        <p:nvGraphicFramePr>
          <p:cNvPr id="2" name="図表 1">
            <a:extLst>
              <a:ext uri="{FF2B5EF4-FFF2-40B4-BE49-F238E27FC236}">
                <a16:creationId xmlns:a16="http://schemas.microsoft.com/office/drawing/2014/main" id="{1AFCD6DF-C6FE-A7C4-7201-3DFE152BA9A0}"/>
              </a:ext>
            </a:extLst>
          </p:cNvPr>
          <p:cNvGraphicFramePr/>
          <p:nvPr>
            <p:extLst>
              <p:ext uri="{D42A27DB-BD31-4B8C-83A1-F6EECF244321}">
                <p14:modId xmlns:p14="http://schemas.microsoft.com/office/powerpoint/2010/main" val="1581012316"/>
              </p:ext>
            </p:extLst>
          </p:nvPr>
        </p:nvGraphicFramePr>
        <p:xfrm>
          <a:off x="2557780" y="3584621"/>
          <a:ext cx="3340100" cy="28623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7" name="直線矢印コネクタ 6">
            <a:extLst>
              <a:ext uri="{FF2B5EF4-FFF2-40B4-BE49-F238E27FC236}">
                <a16:creationId xmlns:a16="http://schemas.microsoft.com/office/drawing/2014/main" id="{E5F2CE99-191E-5973-C535-BDED8D0DD201}"/>
              </a:ext>
            </a:extLst>
          </p:cNvPr>
          <p:cNvCxnSpPr/>
          <p:nvPr/>
        </p:nvCxnSpPr>
        <p:spPr>
          <a:xfrm>
            <a:off x="5063490" y="4057650"/>
            <a:ext cx="164592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テキスト ボックス 8">
            <a:extLst>
              <a:ext uri="{FF2B5EF4-FFF2-40B4-BE49-F238E27FC236}">
                <a16:creationId xmlns:a16="http://schemas.microsoft.com/office/drawing/2014/main" id="{3F149F45-ED0D-D8A6-41A9-1D08330EE3FA}"/>
              </a:ext>
            </a:extLst>
          </p:cNvPr>
          <p:cNvSpPr txBox="1"/>
          <p:nvPr/>
        </p:nvSpPr>
        <p:spPr>
          <a:xfrm>
            <a:off x="6958013" y="3734484"/>
            <a:ext cx="3820477" cy="646331"/>
          </a:xfrm>
          <a:prstGeom prst="rect">
            <a:avLst/>
          </a:prstGeom>
          <a:noFill/>
        </p:spPr>
        <p:txBody>
          <a:bodyPr wrap="square">
            <a:spAutoFit/>
          </a:bodyPr>
          <a:lstStyle/>
          <a:p>
            <a:r>
              <a:rPr lang="en-US" altLang="ja-JP" sz="1800" b="1" dirty="0">
                <a:solidFill>
                  <a:srgbClr val="FF0000"/>
                </a:solidFill>
              </a:rPr>
              <a:t>【</a:t>
            </a:r>
            <a:r>
              <a:rPr lang="ja-JP" altLang="en-US" sz="1800" b="1" dirty="0">
                <a:solidFill>
                  <a:srgbClr val="FF0000"/>
                </a:solidFill>
              </a:rPr>
              <a:t>存在意義</a:t>
            </a:r>
            <a:r>
              <a:rPr lang="en-US" altLang="ja-JP" sz="1800" b="1" dirty="0">
                <a:solidFill>
                  <a:srgbClr val="FF0000"/>
                </a:solidFill>
              </a:rPr>
              <a:t>】</a:t>
            </a:r>
          </a:p>
          <a:p>
            <a:r>
              <a:rPr lang="ja-JP" altLang="en-US" b="1" dirty="0"/>
              <a:t>企業の果たすべき社会的役割</a:t>
            </a:r>
            <a:endParaRPr lang="ja-JP" altLang="en-US" dirty="0"/>
          </a:p>
        </p:txBody>
      </p:sp>
      <p:cxnSp>
        <p:nvCxnSpPr>
          <p:cNvPr id="10" name="直線矢印コネクタ 9">
            <a:extLst>
              <a:ext uri="{FF2B5EF4-FFF2-40B4-BE49-F238E27FC236}">
                <a16:creationId xmlns:a16="http://schemas.microsoft.com/office/drawing/2014/main" id="{627AD08D-5AE7-AF8B-AF87-32094B3BA99F}"/>
              </a:ext>
            </a:extLst>
          </p:cNvPr>
          <p:cNvCxnSpPr>
            <a:cxnSpLocks/>
          </p:cNvCxnSpPr>
          <p:nvPr/>
        </p:nvCxnSpPr>
        <p:spPr>
          <a:xfrm>
            <a:off x="5158740" y="5015782"/>
            <a:ext cx="155067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テキスト ボックス 11">
            <a:extLst>
              <a:ext uri="{FF2B5EF4-FFF2-40B4-BE49-F238E27FC236}">
                <a16:creationId xmlns:a16="http://schemas.microsoft.com/office/drawing/2014/main" id="{D125E202-4FA6-A5F3-E207-08336BB6BA34}"/>
              </a:ext>
            </a:extLst>
          </p:cNvPr>
          <p:cNvSpPr txBox="1"/>
          <p:nvPr/>
        </p:nvSpPr>
        <p:spPr>
          <a:xfrm>
            <a:off x="6958012" y="4554117"/>
            <a:ext cx="3820477" cy="923330"/>
          </a:xfrm>
          <a:prstGeom prst="rect">
            <a:avLst/>
          </a:prstGeom>
          <a:noFill/>
        </p:spPr>
        <p:txBody>
          <a:bodyPr wrap="square">
            <a:spAutoFit/>
          </a:bodyPr>
          <a:lstStyle/>
          <a:p>
            <a:r>
              <a:rPr lang="en-US" altLang="ja-JP" sz="1800" b="1" dirty="0">
                <a:solidFill>
                  <a:srgbClr val="FF0000"/>
                </a:solidFill>
              </a:rPr>
              <a:t>【</a:t>
            </a:r>
            <a:r>
              <a:rPr lang="ja-JP" altLang="en-US" b="1" dirty="0">
                <a:solidFill>
                  <a:srgbClr val="FF0000"/>
                </a:solidFill>
              </a:rPr>
              <a:t>理想的な組織像</a:t>
            </a:r>
            <a:r>
              <a:rPr lang="en-US" altLang="ja-JP" sz="1800" b="1" dirty="0">
                <a:solidFill>
                  <a:srgbClr val="FF0000"/>
                </a:solidFill>
              </a:rPr>
              <a:t>】</a:t>
            </a:r>
          </a:p>
          <a:p>
            <a:r>
              <a:rPr lang="ja-JP" altLang="en-US" b="1" dirty="0"/>
              <a:t>組織の密書が実現したときの</a:t>
            </a:r>
            <a:endParaRPr lang="en-US" altLang="ja-JP" b="1" dirty="0"/>
          </a:p>
          <a:p>
            <a:r>
              <a:rPr lang="ja-JP" altLang="en-US" b="1" dirty="0"/>
              <a:t>理想的な状態</a:t>
            </a:r>
            <a:endParaRPr lang="ja-JP" altLang="en-US" dirty="0"/>
          </a:p>
        </p:txBody>
      </p:sp>
      <p:cxnSp>
        <p:nvCxnSpPr>
          <p:cNvPr id="13" name="直線矢印コネクタ 12">
            <a:extLst>
              <a:ext uri="{FF2B5EF4-FFF2-40B4-BE49-F238E27FC236}">
                <a16:creationId xmlns:a16="http://schemas.microsoft.com/office/drawing/2014/main" id="{5D2CE918-3D70-4955-2612-73BFA800A364}"/>
              </a:ext>
            </a:extLst>
          </p:cNvPr>
          <p:cNvCxnSpPr>
            <a:cxnSpLocks/>
          </p:cNvCxnSpPr>
          <p:nvPr/>
        </p:nvCxnSpPr>
        <p:spPr>
          <a:xfrm>
            <a:off x="5619750" y="5899702"/>
            <a:ext cx="108966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テキスト ボックス 15">
            <a:extLst>
              <a:ext uri="{FF2B5EF4-FFF2-40B4-BE49-F238E27FC236}">
                <a16:creationId xmlns:a16="http://schemas.microsoft.com/office/drawing/2014/main" id="{A183CAB5-0F1A-775F-7471-5937CDF2F404}"/>
              </a:ext>
            </a:extLst>
          </p:cNvPr>
          <p:cNvSpPr txBox="1"/>
          <p:nvPr/>
        </p:nvSpPr>
        <p:spPr>
          <a:xfrm>
            <a:off x="6958011" y="5650702"/>
            <a:ext cx="3991929" cy="646331"/>
          </a:xfrm>
          <a:prstGeom prst="rect">
            <a:avLst/>
          </a:prstGeom>
          <a:noFill/>
        </p:spPr>
        <p:txBody>
          <a:bodyPr wrap="square">
            <a:spAutoFit/>
          </a:bodyPr>
          <a:lstStyle/>
          <a:p>
            <a:r>
              <a:rPr lang="en-US" altLang="ja-JP" sz="1800" b="1" dirty="0">
                <a:solidFill>
                  <a:srgbClr val="FF0000"/>
                </a:solidFill>
              </a:rPr>
              <a:t>【</a:t>
            </a:r>
            <a:r>
              <a:rPr lang="ja-JP" altLang="en-US" b="1" dirty="0">
                <a:solidFill>
                  <a:srgbClr val="FF0000"/>
                </a:solidFill>
              </a:rPr>
              <a:t>行動指針</a:t>
            </a:r>
            <a:r>
              <a:rPr lang="en-US" altLang="ja-JP" sz="1800" b="1" dirty="0">
                <a:solidFill>
                  <a:srgbClr val="FF0000"/>
                </a:solidFill>
              </a:rPr>
              <a:t>】</a:t>
            </a:r>
          </a:p>
          <a:p>
            <a:r>
              <a:rPr lang="ja-JP" altLang="en-US" b="1" dirty="0"/>
              <a:t>目標を達成するための価値観、手段</a:t>
            </a:r>
            <a:endParaRPr lang="ja-JP" altLang="en-US" dirty="0"/>
          </a:p>
        </p:txBody>
      </p:sp>
    </p:spTree>
    <p:extLst>
      <p:ext uri="{BB962C8B-B14F-4D97-AF65-F5344CB8AC3E}">
        <p14:creationId xmlns:p14="http://schemas.microsoft.com/office/powerpoint/2010/main" val="91110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970908"/>
            <a:ext cx="10881360" cy="2123658"/>
          </a:xfrm>
          <a:prstGeom prst="rect">
            <a:avLst/>
          </a:prstGeom>
          <a:noFill/>
        </p:spPr>
        <p:txBody>
          <a:bodyPr wrap="square" rtlCol="0">
            <a:spAutoFit/>
          </a:bodyPr>
          <a:lstStyle/>
          <a:p>
            <a:r>
              <a:rPr lang="ja-JP" altLang="en-US" sz="2400" b="1" dirty="0">
                <a:solidFill>
                  <a:srgbClr val="FF0000"/>
                </a:solidFill>
              </a:rPr>
              <a:t>景品表示法</a:t>
            </a:r>
            <a:endParaRPr lang="en-US" altLang="ja-JP" sz="2400" b="1" dirty="0">
              <a:solidFill>
                <a:srgbClr val="FF0000"/>
              </a:solidFill>
            </a:endParaRPr>
          </a:p>
          <a:p>
            <a:endParaRPr lang="en-US" altLang="ja-JP" sz="1200" dirty="0"/>
          </a:p>
          <a:p>
            <a:r>
              <a:rPr lang="ja-JP" altLang="en-US" sz="2400" dirty="0"/>
              <a:t>正式名称は「不当景品類及び不当表示防止法」。不当表示・不当景品から消費者の利益を保護する法律。</a:t>
            </a:r>
            <a:r>
              <a:rPr lang="ja-JP" altLang="en-US" sz="2400" b="1" dirty="0"/>
              <a:t>令和</a:t>
            </a:r>
            <a:r>
              <a:rPr lang="en-US" altLang="ja-JP" sz="2400" b="1" dirty="0"/>
              <a:t>5</a:t>
            </a:r>
            <a:r>
              <a:rPr lang="ja-JP" altLang="en-US" sz="2400" b="1" dirty="0"/>
              <a:t>年</a:t>
            </a:r>
            <a:r>
              <a:rPr lang="en-US" altLang="ja-JP" sz="2400" b="1" dirty="0"/>
              <a:t>10</a:t>
            </a:r>
            <a:r>
              <a:rPr lang="ja-JP" altLang="en-US" sz="2400" b="1" dirty="0"/>
              <a:t>月</a:t>
            </a:r>
            <a:r>
              <a:rPr lang="en-US" altLang="ja-JP" sz="2400" b="1" dirty="0"/>
              <a:t>1</a:t>
            </a:r>
            <a:r>
              <a:rPr lang="ja-JP" altLang="en-US" sz="2400" b="1" dirty="0"/>
              <a:t>日</a:t>
            </a:r>
            <a:r>
              <a:rPr lang="ja-JP" altLang="en-US" sz="2400" dirty="0"/>
              <a:t>から広告であるにもかかわらず、広告であることを隠すことがいわゆる「</a:t>
            </a:r>
            <a:r>
              <a:rPr lang="ja-JP" altLang="en-US" sz="2400" b="1" dirty="0"/>
              <a:t>ステルスマーケティング</a:t>
            </a:r>
            <a:r>
              <a:rPr lang="ja-JP" altLang="en-US" sz="2400" dirty="0"/>
              <a:t>」が景品表示法上の不当表示に指定された。</a:t>
            </a:r>
            <a:endParaRPr lang="en-US" altLang="ja-JP" sz="2400" dirty="0"/>
          </a:p>
        </p:txBody>
      </p:sp>
      <p:pic>
        <p:nvPicPr>
          <p:cNvPr id="16386" name="Picture 2">
            <a:extLst>
              <a:ext uri="{FF2B5EF4-FFF2-40B4-BE49-F238E27FC236}">
                <a16:creationId xmlns:a16="http://schemas.microsoft.com/office/drawing/2014/main" id="{67ACC766-3D15-927B-34DB-0D809D4B6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914" y="3094566"/>
            <a:ext cx="2799219" cy="2739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0370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1061753"/>
            <a:ext cx="10881360" cy="1754326"/>
          </a:xfrm>
          <a:prstGeom prst="rect">
            <a:avLst/>
          </a:prstGeom>
          <a:noFill/>
        </p:spPr>
        <p:txBody>
          <a:bodyPr wrap="square" rtlCol="0">
            <a:spAutoFit/>
          </a:bodyPr>
          <a:lstStyle/>
          <a:p>
            <a:r>
              <a:rPr lang="ja-JP" altLang="en-US" sz="2400" b="1" dirty="0">
                <a:solidFill>
                  <a:srgbClr val="FF0000"/>
                </a:solidFill>
              </a:rPr>
              <a:t>廃棄物処理法</a:t>
            </a:r>
            <a:endParaRPr lang="en-US" altLang="ja-JP" sz="2400" b="1" dirty="0">
              <a:solidFill>
                <a:srgbClr val="FF0000"/>
              </a:solidFill>
            </a:endParaRPr>
          </a:p>
          <a:p>
            <a:endParaRPr lang="en-US" altLang="ja-JP" sz="1200" dirty="0"/>
          </a:p>
          <a:p>
            <a:r>
              <a:rPr lang="ja-JP" altLang="en-US" sz="2400" dirty="0"/>
              <a:t>正式名称は「廃棄物の処理及び清掃に関する法律」。</a:t>
            </a:r>
            <a:r>
              <a:rPr lang="ja-JP" altLang="en-US" sz="2400" b="1" dirty="0"/>
              <a:t>廃棄物の処理・保管・運搬・処分などに関するルールを定めた法律</a:t>
            </a:r>
            <a:r>
              <a:rPr lang="ja-JP" altLang="en-US" sz="2400" dirty="0"/>
              <a:t>。特に産業廃棄物については、その取り扱いについて厳格なルールが定められている。</a:t>
            </a:r>
            <a:endParaRPr lang="en-US" altLang="ja-JP" sz="2400" dirty="0"/>
          </a:p>
        </p:txBody>
      </p:sp>
      <p:pic>
        <p:nvPicPr>
          <p:cNvPr id="17410" name="Picture 2">
            <a:extLst>
              <a:ext uri="{FF2B5EF4-FFF2-40B4-BE49-F238E27FC236}">
                <a16:creationId xmlns:a16="http://schemas.microsoft.com/office/drawing/2014/main" id="{D8B358CB-A82D-4157-FB75-7BB7F91DA0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3299" y="2816079"/>
            <a:ext cx="3149029" cy="2633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83848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1061753"/>
            <a:ext cx="10881360" cy="4339650"/>
          </a:xfrm>
          <a:prstGeom prst="rect">
            <a:avLst/>
          </a:prstGeom>
          <a:noFill/>
        </p:spPr>
        <p:txBody>
          <a:bodyPr wrap="square" rtlCol="0">
            <a:spAutoFit/>
          </a:bodyPr>
          <a:lstStyle/>
          <a:p>
            <a:r>
              <a:rPr lang="ja-JP" altLang="en-US" sz="2400" b="1" dirty="0">
                <a:solidFill>
                  <a:srgbClr val="FF0000"/>
                </a:solidFill>
              </a:rPr>
              <a:t>リサイクル法</a:t>
            </a:r>
            <a:endParaRPr lang="en-US" altLang="ja-JP" sz="2400" b="1" dirty="0">
              <a:solidFill>
                <a:srgbClr val="FF0000"/>
              </a:solidFill>
            </a:endParaRPr>
          </a:p>
          <a:p>
            <a:endParaRPr lang="en-US" altLang="ja-JP" sz="1200" dirty="0"/>
          </a:p>
          <a:p>
            <a:r>
              <a:rPr lang="ja-JP" altLang="en-US" sz="2400" dirty="0"/>
              <a:t>資源、廃棄物などの</a:t>
            </a:r>
            <a:r>
              <a:rPr lang="ja-JP" altLang="en-US" sz="2400" b="1" dirty="0"/>
              <a:t>分別回収・再資源化・再利用</a:t>
            </a:r>
            <a:r>
              <a:rPr lang="ja-JP" altLang="en-US" sz="2400" dirty="0"/>
              <a:t>について定めた法律。日本では、対象の種類ごとに、いくつかの法律に分かれている。</a:t>
            </a:r>
            <a:endParaRPr lang="en-US" altLang="ja-JP" sz="2400" dirty="0"/>
          </a:p>
          <a:p>
            <a:endParaRPr lang="en-US" altLang="ja-JP" sz="2400" dirty="0"/>
          </a:p>
          <a:p>
            <a:r>
              <a:rPr lang="ja-JP" altLang="en-US" sz="2400" dirty="0"/>
              <a:t>　　　①容器包装リサイクル法</a:t>
            </a:r>
            <a:endParaRPr lang="en-US" altLang="ja-JP" sz="2400" dirty="0"/>
          </a:p>
          <a:p>
            <a:r>
              <a:rPr lang="ja-JP" altLang="en-US" sz="2400" dirty="0"/>
              <a:t>　　　②家電リサイクル法</a:t>
            </a:r>
            <a:endParaRPr lang="en-US" altLang="ja-JP" sz="2400" dirty="0"/>
          </a:p>
          <a:p>
            <a:r>
              <a:rPr lang="ja-JP" altLang="en-US" sz="2400" dirty="0"/>
              <a:t>　　　③小型家電リサイクル法</a:t>
            </a:r>
            <a:endParaRPr lang="en-US" altLang="ja-JP" sz="2400" dirty="0"/>
          </a:p>
          <a:p>
            <a:r>
              <a:rPr lang="ja-JP" altLang="en-US" sz="2400" dirty="0"/>
              <a:t>　　　④建設リサイクル法</a:t>
            </a:r>
            <a:endParaRPr lang="en-US" altLang="ja-JP" sz="2400" dirty="0"/>
          </a:p>
          <a:p>
            <a:r>
              <a:rPr lang="ja-JP" altLang="en-US" sz="2400" dirty="0"/>
              <a:t>　　　⑤食品リサイクル法</a:t>
            </a:r>
            <a:endParaRPr lang="en-US" altLang="ja-JP" sz="2400" dirty="0"/>
          </a:p>
          <a:p>
            <a:r>
              <a:rPr lang="ja-JP" altLang="en-US" sz="2400" dirty="0"/>
              <a:t>　　　⑥自動車リサイクル法</a:t>
            </a:r>
            <a:endParaRPr lang="en-US" altLang="ja-JP" sz="2400" dirty="0"/>
          </a:p>
          <a:p>
            <a:r>
              <a:rPr lang="ja-JP" altLang="en-US" sz="2400" dirty="0"/>
              <a:t>　　　⑦パソコンリサイクル法</a:t>
            </a:r>
            <a:endParaRPr lang="en-US" altLang="ja-JP" sz="2400" dirty="0"/>
          </a:p>
        </p:txBody>
      </p:sp>
      <p:pic>
        <p:nvPicPr>
          <p:cNvPr id="18434" name="Picture 2">
            <a:extLst>
              <a:ext uri="{FF2B5EF4-FFF2-40B4-BE49-F238E27FC236}">
                <a16:creationId xmlns:a16="http://schemas.microsoft.com/office/drawing/2014/main" id="{D602AFEC-3CEB-3AE7-A4C9-DEAE405351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2026" y="2658544"/>
            <a:ext cx="2850330" cy="2742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68904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1061753"/>
            <a:ext cx="10881360" cy="1754326"/>
          </a:xfrm>
          <a:prstGeom prst="rect">
            <a:avLst/>
          </a:prstGeom>
          <a:noFill/>
        </p:spPr>
        <p:txBody>
          <a:bodyPr wrap="square" rtlCol="0">
            <a:spAutoFit/>
          </a:bodyPr>
          <a:lstStyle/>
          <a:p>
            <a:r>
              <a:rPr lang="en-US" altLang="ja-JP" sz="2400" b="1" dirty="0">
                <a:solidFill>
                  <a:srgbClr val="FF0000"/>
                </a:solidFill>
              </a:rPr>
              <a:t>GX</a:t>
            </a:r>
            <a:r>
              <a:rPr lang="ja-JP" altLang="en-US" sz="2400" b="1" dirty="0">
                <a:solidFill>
                  <a:srgbClr val="FF0000"/>
                </a:solidFill>
              </a:rPr>
              <a:t>（グリーントランスフォーメーション）推進法</a:t>
            </a:r>
            <a:endParaRPr lang="en-US" altLang="ja-JP" sz="2400" b="1" dirty="0">
              <a:solidFill>
                <a:srgbClr val="FF0000"/>
              </a:solidFill>
            </a:endParaRPr>
          </a:p>
          <a:p>
            <a:endParaRPr lang="en-US" altLang="ja-JP" sz="1200" dirty="0"/>
          </a:p>
          <a:p>
            <a:r>
              <a:rPr lang="en-US" altLang="ja-JP" sz="2400" dirty="0"/>
              <a:t>2050</a:t>
            </a:r>
            <a:r>
              <a:rPr lang="ja-JP" altLang="en-US" sz="2400" dirty="0"/>
              <a:t>年の温暖化ガス排出の実質ゼロの実現に向け、政府の脱炭素戦略を盛り込んだ法律。正式名称は「脱炭素成長型経済構造への円滑な移行の推進に関する法律」。</a:t>
            </a:r>
            <a:endParaRPr lang="en-US" altLang="ja-JP" sz="2400" dirty="0"/>
          </a:p>
        </p:txBody>
      </p:sp>
      <p:pic>
        <p:nvPicPr>
          <p:cNvPr id="19458" name="Picture 2">
            <a:extLst>
              <a:ext uri="{FF2B5EF4-FFF2-40B4-BE49-F238E27FC236}">
                <a16:creationId xmlns:a16="http://schemas.microsoft.com/office/drawing/2014/main" id="{68C29CBC-196F-957A-C971-53D8DD7E74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2509" y="2785151"/>
            <a:ext cx="2757755" cy="2757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2212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1061753"/>
            <a:ext cx="10881360" cy="2492990"/>
          </a:xfrm>
          <a:prstGeom prst="rect">
            <a:avLst/>
          </a:prstGeom>
          <a:noFill/>
        </p:spPr>
        <p:txBody>
          <a:bodyPr wrap="square" rtlCol="0">
            <a:spAutoFit/>
          </a:bodyPr>
          <a:lstStyle/>
          <a:p>
            <a:r>
              <a:rPr lang="ja-JP" altLang="en-US" sz="2400" b="1" dirty="0">
                <a:solidFill>
                  <a:srgbClr val="FF0000"/>
                </a:solidFill>
              </a:rPr>
              <a:t>デジュレスタンダード（</a:t>
            </a:r>
            <a:r>
              <a:rPr lang="en-US" altLang="ja-JP" sz="2400" b="1" dirty="0">
                <a:solidFill>
                  <a:srgbClr val="FF0000"/>
                </a:solidFill>
              </a:rPr>
              <a:t>de</a:t>
            </a:r>
            <a:r>
              <a:rPr lang="ja-JP" altLang="en-US" sz="2400" b="1" dirty="0">
                <a:solidFill>
                  <a:srgbClr val="FF0000"/>
                </a:solidFill>
              </a:rPr>
              <a:t> </a:t>
            </a:r>
            <a:r>
              <a:rPr lang="en-US" altLang="ja-JP" sz="2400" b="1" dirty="0">
                <a:solidFill>
                  <a:srgbClr val="FF0000"/>
                </a:solidFill>
              </a:rPr>
              <a:t>jure standard</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デジュレ（</a:t>
            </a:r>
            <a:r>
              <a:rPr lang="en-US" altLang="ja-JP" sz="2400" dirty="0"/>
              <a:t>de jure</a:t>
            </a:r>
            <a:r>
              <a:rPr lang="ja-JP" altLang="en-US" sz="2400" dirty="0"/>
              <a:t>）とは「法律上の」「道理上の」といった意味。</a:t>
            </a:r>
            <a:r>
              <a:rPr lang="ja-JP" altLang="en-US" sz="2400" b="1" dirty="0"/>
              <a:t>デジュレスタンダードは、標準化団体などの公的機関によって規定された公的規格</a:t>
            </a:r>
            <a:r>
              <a:rPr lang="ja-JP" altLang="en-US" sz="2400" dirty="0"/>
              <a:t>の総称。日本の</a:t>
            </a:r>
            <a:r>
              <a:rPr lang="en-US" altLang="ja-JP" sz="2400" dirty="0"/>
              <a:t>JIS</a:t>
            </a:r>
            <a:r>
              <a:rPr lang="ja-JP" altLang="en-US" sz="2400" dirty="0"/>
              <a:t>規格や米国の</a:t>
            </a:r>
            <a:r>
              <a:rPr lang="en-US" altLang="ja-JP" sz="2400" dirty="0"/>
              <a:t>ANSI</a:t>
            </a:r>
            <a:r>
              <a:rPr lang="ja-JP" altLang="en-US" sz="2400" dirty="0"/>
              <a:t>規格、欧州の</a:t>
            </a:r>
            <a:r>
              <a:rPr lang="en-US" altLang="ja-JP" sz="2400" dirty="0"/>
              <a:t>EN</a:t>
            </a:r>
            <a:r>
              <a:rPr lang="ja-JP" altLang="en-US" sz="2400" dirty="0"/>
              <a:t>規格などが該当し、国際的には</a:t>
            </a:r>
            <a:r>
              <a:rPr lang="en-US" altLang="ja-JP" sz="2400" dirty="0"/>
              <a:t>ISO</a:t>
            </a:r>
            <a:r>
              <a:rPr lang="ja-JP" altLang="en-US" sz="2400" dirty="0"/>
              <a:t>（国際標準化機構）や</a:t>
            </a:r>
            <a:r>
              <a:rPr lang="en-US" altLang="ja-JP" sz="2400" dirty="0"/>
              <a:t>IEC</a:t>
            </a:r>
            <a:r>
              <a:rPr lang="ja-JP" altLang="en-US" sz="2400" dirty="0"/>
              <a:t>（国際電気標準会議）、</a:t>
            </a:r>
            <a:r>
              <a:rPr lang="en-US" altLang="ja-JP" sz="2400" dirty="0"/>
              <a:t>ITU</a:t>
            </a:r>
            <a:r>
              <a:rPr lang="ja-JP" altLang="en-US" sz="2400" dirty="0"/>
              <a:t>（国際電気通信連合）などが定めた規格が該当する。</a:t>
            </a:r>
            <a:endParaRPr lang="en-US" altLang="ja-JP" sz="2400" dirty="0"/>
          </a:p>
        </p:txBody>
      </p:sp>
      <p:pic>
        <p:nvPicPr>
          <p:cNvPr id="20482" name="Picture 2">
            <a:extLst>
              <a:ext uri="{FF2B5EF4-FFF2-40B4-BE49-F238E27FC236}">
                <a16:creationId xmlns:a16="http://schemas.microsoft.com/office/drawing/2014/main" id="{6788CF5F-BF11-9F0A-40D3-1B6B6DF61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3694" y="3554743"/>
            <a:ext cx="5044611" cy="1997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9176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1161476"/>
            <a:ext cx="10881360" cy="1754326"/>
          </a:xfrm>
          <a:prstGeom prst="rect">
            <a:avLst/>
          </a:prstGeom>
          <a:noFill/>
        </p:spPr>
        <p:txBody>
          <a:bodyPr wrap="square" rtlCol="0">
            <a:spAutoFit/>
          </a:bodyPr>
          <a:lstStyle/>
          <a:p>
            <a:r>
              <a:rPr lang="ja-JP" altLang="en-US" sz="2400" b="1" dirty="0">
                <a:solidFill>
                  <a:srgbClr val="FF0000"/>
                </a:solidFill>
              </a:rPr>
              <a:t>エコシステム</a:t>
            </a:r>
            <a:endParaRPr lang="en-US" altLang="ja-JP" sz="2400" b="1" dirty="0">
              <a:solidFill>
                <a:srgbClr val="FF0000"/>
              </a:solidFill>
            </a:endParaRPr>
          </a:p>
          <a:p>
            <a:endParaRPr lang="en-US" altLang="ja-JP" sz="1200" dirty="0"/>
          </a:p>
          <a:p>
            <a:r>
              <a:rPr lang="ja-JP" altLang="en-US" sz="2400" dirty="0"/>
              <a:t>エコシステムという言葉は、本来生態系の関係性を表す。ビジネスや</a:t>
            </a:r>
            <a:r>
              <a:rPr lang="en-US" altLang="ja-JP" sz="2400" dirty="0"/>
              <a:t>IT</a:t>
            </a:r>
            <a:r>
              <a:rPr lang="ja-JP" altLang="en-US" sz="2400" dirty="0"/>
              <a:t>業界においては、</a:t>
            </a:r>
            <a:r>
              <a:rPr lang="ja-JP" altLang="en-US" sz="2400" b="1" dirty="0"/>
              <a:t>同じ分野の企業の製品同士が連携する</a:t>
            </a:r>
            <a:r>
              <a:rPr lang="ja-JP" altLang="en-US" sz="2400" dirty="0"/>
              <a:t>。あるいは</a:t>
            </a:r>
            <a:r>
              <a:rPr lang="ja-JP" altLang="en-US" sz="2400" b="1" dirty="0"/>
              <a:t>異業種の企業が、それぞれの技術やノウハウを共有しながら、収益を上げる構造</a:t>
            </a:r>
            <a:r>
              <a:rPr lang="ja-JP" altLang="en-US" sz="2400" dirty="0"/>
              <a:t>のことをいう。</a:t>
            </a:r>
            <a:endParaRPr lang="en-US" altLang="ja-JP" sz="2400" dirty="0"/>
          </a:p>
        </p:txBody>
      </p:sp>
      <p:pic>
        <p:nvPicPr>
          <p:cNvPr id="21506" name="Picture 2">
            <a:extLst>
              <a:ext uri="{FF2B5EF4-FFF2-40B4-BE49-F238E27FC236}">
                <a16:creationId xmlns:a16="http://schemas.microsoft.com/office/drawing/2014/main" id="{728814D5-4012-CE0D-721D-A415773D2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4430" y="3052281"/>
            <a:ext cx="2500899" cy="2500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936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966267"/>
            <a:ext cx="10881360" cy="2123658"/>
          </a:xfrm>
          <a:prstGeom prst="rect">
            <a:avLst/>
          </a:prstGeom>
          <a:noFill/>
        </p:spPr>
        <p:txBody>
          <a:bodyPr wrap="square" rtlCol="0">
            <a:spAutoFit/>
          </a:bodyPr>
          <a:lstStyle/>
          <a:p>
            <a:r>
              <a:rPr lang="en-US" altLang="ja-JP" sz="2400" b="1" dirty="0">
                <a:solidFill>
                  <a:srgbClr val="FF0000"/>
                </a:solidFill>
              </a:rPr>
              <a:t>CX</a:t>
            </a:r>
            <a:r>
              <a:rPr lang="ja-JP" altLang="en-US" sz="2400" b="1" dirty="0">
                <a:solidFill>
                  <a:srgbClr val="FF0000"/>
                </a:solidFill>
              </a:rPr>
              <a:t>（</a:t>
            </a:r>
            <a:r>
              <a:rPr lang="en-US" altLang="ja-JP" sz="2400" b="1" dirty="0">
                <a:solidFill>
                  <a:srgbClr val="FF0000"/>
                </a:solidFill>
              </a:rPr>
              <a:t>Customer Experience</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日本語では「</a:t>
            </a:r>
            <a:r>
              <a:rPr lang="ja-JP" altLang="en-US" sz="2400" b="1" dirty="0"/>
              <a:t>顧客体験</a:t>
            </a:r>
            <a:r>
              <a:rPr lang="ja-JP" altLang="en-US" sz="2400" dirty="0"/>
              <a:t>」「</a:t>
            </a:r>
            <a:r>
              <a:rPr lang="ja-JP" altLang="en-US" sz="2400" b="1" dirty="0"/>
              <a:t>顧客体験価値</a:t>
            </a:r>
            <a:r>
              <a:rPr lang="ja-JP" altLang="en-US" sz="2400" dirty="0"/>
              <a:t>」と訳される。商品やサービスの機能・品質・量・価格といった合理的な価値だけでなく、</a:t>
            </a:r>
            <a:r>
              <a:rPr lang="ja-JP" altLang="en-US" sz="2400" b="1" dirty="0"/>
              <a:t>商品またはサービスにかかわるさまざまな体験を価値として顧客に提供することを重要視</a:t>
            </a:r>
            <a:r>
              <a:rPr lang="ja-JP" altLang="en-US" sz="2400" dirty="0"/>
              <a:t>するマーケティングや経営戦略の考え方。</a:t>
            </a:r>
            <a:endParaRPr lang="en-US" altLang="ja-JP" sz="2400" dirty="0"/>
          </a:p>
        </p:txBody>
      </p:sp>
      <p:pic>
        <p:nvPicPr>
          <p:cNvPr id="22530" name="Picture 2">
            <a:extLst>
              <a:ext uri="{FF2B5EF4-FFF2-40B4-BE49-F238E27FC236}">
                <a16:creationId xmlns:a16="http://schemas.microsoft.com/office/drawing/2014/main" id="{A060DB86-DC0B-8D05-9915-1D36339C9D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8268" y="3089925"/>
            <a:ext cx="2726932" cy="2726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739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743730"/>
            <a:ext cx="10881360" cy="2492990"/>
          </a:xfrm>
          <a:prstGeom prst="rect">
            <a:avLst/>
          </a:prstGeom>
          <a:noFill/>
        </p:spPr>
        <p:txBody>
          <a:bodyPr wrap="square" rtlCol="0">
            <a:spAutoFit/>
          </a:bodyPr>
          <a:lstStyle/>
          <a:p>
            <a:r>
              <a:rPr lang="ja-JP" altLang="en-US" sz="2400" b="1" dirty="0">
                <a:solidFill>
                  <a:srgbClr val="FF0000"/>
                </a:solidFill>
              </a:rPr>
              <a:t>カスタマージャーニーマップ</a:t>
            </a:r>
            <a:endParaRPr lang="en-US" altLang="ja-JP" sz="2400" b="1" dirty="0">
              <a:solidFill>
                <a:srgbClr val="FF0000"/>
              </a:solidFill>
            </a:endParaRPr>
          </a:p>
          <a:p>
            <a:endParaRPr lang="en-US" altLang="ja-JP" sz="1200" dirty="0"/>
          </a:p>
          <a:p>
            <a:r>
              <a:rPr lang="ja-JP" altLang="en-US" sz="2400" dirty="0"/>
              <a:t>「</a:t>
            </a:r>
            <a:r>
              <a:rPr lang="ja-JP" altLang="en-US" sz="2400" b="1" dirty="0"/>
              <a:t>顧客が商品やサービスを購入・利用するまでの道のり</a:t>
            </a:r>
            <a:r>
              <a:rPr lang="ja-JP" altLang="en-US" sz="2400" dirty="0"/>
              <a:t>」であるカスタマージャーニーを</a:t>
            </a:r>
            <a:r>
              <a:rPr lang="ja-JP" altLang="en-US" sz="2400" b="1" dirty="0"/>
              <a:t>地図上の旅のように可視化する</a:t>
            </a:r>
            <a:r>
              <a:rPr lang="ja-JP" altLang="en-US" sz="2400" dirty="0"/>
              <a:t>こと。ターゲットがサービス利用に至るまでの一連のプロセスを言語化し、見える状態にすることによって、見込み顧客の心理状態を把握し、適切なタイミングかつ適切な方法でコミュニケーションを図ることが可能となる。</a:t>
            </a:r>
            <a:endParaRPr lang="en-US" altLang="ja-JP" sz="2400" dirty="0"/>
          </a:p>
        </p:txBody>
      </p:sp>
      <p:pic>
        <p:nvPicPr>
          <p:cNvPr id="23554" name="Picture 2">
            <a:extLst>
              <a:ext uri="{FF2B5EF4-FFF2-40B4-BE49-F238E27FC236}">
                <a16:creationId xmlns:a16="http://schemas.microsoft.com/office/drawing/2014/main" id="{C332EEA3-0CB7-184B-2D86-6C5BE41242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0865" y="3335967"/>
            <a:ext cx="2778303" cy="2778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1174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743730"/>
            <a:ext cx="10881360" cy="2123658"/>
          </a:xfrm>
          <a:prstGeom prst="rect">
            <a:avLst/>
          </a:prstGeom>
          <a:noFill/>
        </p:spPr>
        <p:txBody>
          <a:bodyPr wrap="square" rtlCol="0">
            <a:spAutoFit/>
          </a:bodyPr>
          <a:lstStyle/>
          <a:p>
            <a:r>
              <a:rPr lang="ja-JP" altLang="en-US" sz="2400" b="1" dirty="0">
                <a:solidFill>
                  <a:srgbClr val="FF0000"/>
                </a:solidFill>
              </a:rPr>
              <a:t>ロケーションベースマーケティング（</a:t>
            </a:r>
            <a:r>
              <a:rPr lang="en-US" altLang="ja-JP" sz="2400" b="1" dirty="0">
                <a:solidFill>
                  <a:srgbClr val="FF0000"/>
                </a:solidFill>
              </a:rPr>
              <a:t>Location-Based Marketing</a:t>
            </a:r>
            <a:r>
              <a:rPr lang="ja-JP" altLang="en-US" sz="2400" b="1" dirty="0">
                <a:solidFill>
                  <a:srgbClr val="FF0000"/>
                </a:solidFill>
              </a:rPr>
              <a:t>：</a:t>
            </a:r>
            <a:r>
              <a:rPr lang="en-US" altLang="ja-JP" sz="2400" b="1" dirty="0">
                <a:solidFill>
                  <a:srgbClr val="FF0000"/>
                </a:solidFill>
              </a:rPr>
              <a:t>LBM</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スマートフォンのようなデジタルデバイスによる位置情報を活用し、消費者に対して最適なマーケティングを展開する手法のこと。企業は位置情報を取得して、消費者が「どこにいて」「何を求めているのか」というリアルな情報を手に入れることができる。</a:t>
            </a:r>
            <a:endParaRPr lang="en-US" altLang="ja-JP" sz="2400" dirty="0"/>
          </a:p>
        </p:txBody>
      </p:sp>
      <p:pic>
        <p:nvPicPr>
          <p:cNvPr id="24578" name="Picture 2">
            <a:extLst>
              <a:ext uri="{FF2B5EF4-FFF2-40B4-BE49-F238E27FC236}">
                <a16:creationId xmlns:a16="http://schemas.microsoft.com/office/drawing/2014/main" id="{E4A24348-77ED-0808-581C-ACF637BF5D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7850" y="3017468"/>
            <a:ext cx="3096802" cy="3096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9347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65594" y="1143946"/>
            <a:ext cx="10881360" cy="3600986"/>
          </a:xfrm>
          <a:prstGeom prst="rect">
            <a:avLst/>
          </a:prstGeom>
          <a:noFill/>
        </p:spPr>
        <p:txBody>
          <a:bodyPr wrap="square" rtlCol="0">
            <a:spAutoFit/>
          </a:bodyPr>
          <a:lstStyle/>
          <a:p>
            <a:r>
              <a:rPr lang="en-US" altLang="ja-JP" sz="2400" b="1" dirty="0">
                <a:solidFill>
                  <a:srgbClr val="FF0000"/>
                </a:solidFill>
              </a:rPr>
              <a:t>GROW</a:t>
            </a:r>
            <a:r>
              <a:rPr lang="ja-JP" altLang="en-US" sz="2400" b="1" dirty="0">
                <a:solidFill>
                  <a:srgbClr val="FF0000"/>
                </a:solidFill>
              </a:rPr>
              <a:t>モデル</a:t>
            </a:r>
            <a:endParaRPr lang="en-US" altLang="ja-JP" sz="2400" b="1" dirty="0">
              <a:solidFill>
                <a:srgbClr val="FF0000"/>
              </a:solidFill>
            </a:endParaRPr>
          </a:p>
          <a:p>
            <a:endParaRPr lang="en-US" altLang="ja-JP" sz="1200" dirty="0"/>
          </a:p>
          <a:p>
            <a:r>
              <a:rPr lang="ja-JP" altLang="en-US" sz="2400" dirty="0"/>
              <a:t>質問を通して相手を目標達成へ導いていくビジネスコーチングの手法。</a:t>
            </a:r>
            <a:endParaRPr lang="en-US" altLang="ja-JP" sz="2400" dirty="0"/>
          </a:p>
          <a:p>
            <a:r>
              <a:rPr lang="ja-JP" altLang="en-US" sz="2400" b="1" dirty="0"/>
              <a:t>目標達成に必要な</a:t>
            </a:r>
            <a:r>
              <a:rPr lang="en-US" altLang="ja-JP" sz="2400" b="1" dirty="0"/>
              <a:t>4</a:t>
            </a:r>
            <a:r>
              <a:rPr lang="ja-JP" altLang="en-US" sz="2400" b="1" dirty="0"/>
              <a:t>つのプロセス</a:t>
            </a:r>
            <a:r>
              <a:rPr lang="ja-JP" altLang="en-US" sz="2400" dirty="0"/>
              <a:t>が含まれており、それぞれの頭文字をとって「</a:t>
            </a:r>
            <a:r>
              <a:rPr lang="en-US" altLang="ja-JP" sz="2400" dirty="0"/>
              <a:t>GROW</a:t>
            </a:r>
            <a:r>
              <a:rPr lang="ja-JP" altLang="en-US" sz="2400" dirty="0"/>
              <a:t>」と表す。</a:t>
            </a:r>
            <a:endParaRPr lang="en-US" altLang="ja-JP" sz="2400" dirty="0"/>
          </a:p>
          <a:p>
            <a:endParaRPr lang="en-US" altLang="ja-JP" sz="2400" dirty="0"/>
          </a:p>
          <a:p>
            <a:r>
              <a:rPr lang="ja-JP" altLang="en-US" sz="2400" dirty="0"/>
              <a:t>　　　</a:t>
            </a:r>
            <a:r>
              <a:rPr lang="ja-JP" altLang="en-US" sz="2400" b="1" dirty="0">
                <a:solidFill>
                  <a:srgbClr val="0070C0"/>
                </a:solidFill>
              </a:rPr>
              <a:t>①</a:t>
            </a:r>
            <a:r>
              <a:rPr lang="en-US" altLang="ja-JP" sz="2400" b="1" dirty="0">
                <a:solidFill>
                  <a:srgbClr val="0070C0"/>
                </a:solidFill>
              </a:rPr>
              <a:t>G</a:t>
            </a:r>
            <a:r>
              <a:rPr lang="ja-JP" altLang="en-US" sz="2400" b="1" dirty="0">
                <a:solidFill>
                  <a:srgbClr val="0070C0"/>
                </a:solidFill>
              </a:rPr>
              <a:t>：</a:t>
            </a:r>
            <a:r>
              <a:rPr lang="en-US" altLang="ja-JP" sz="2400" b="1" dirty="0">
                <a:solidFill>
                  <a:srgbClr val="0070C0"/>
                </a:solidFill>
              </a:rPr>
              <a:t>Goal</a:t>
            </a:r>
            <a:r>
              <a:rPr lang="ja-JP" altLang="en-US" sz="2400" b="1" dirty="0">
                <a:solidFill>
                  <a:srgbClr val="0070C0"/>
                </a:solidFill>
              </a:rPr>
              <a:t>（目標設定）</a:t>
            </a:r>
            <a:endParaRPr lang="en-US" altLang="ja-JP" sz="2400" b="1" dirty="0">
              <a:solidFill>
                <a:srgbClr val="0070C0"/>
              </a:solidFill>
            </a:endParaRPr>
          </a:p>
          <a:p>
            <a:r>
              <a:rPr lang="ja-JP" altLang="en-US" sz="2400" b="1" dirty="0">
                <a:solidFill>
                  <a:srgbClr val="0070C0"/>
                </a:solidFill>
              </a:rPr>
              <a:t>　　　②</a:t>
            </a:r>
            <a:r>
              <a:rPr lang="en-US" altLang="ja-JP" sz="2400" b="1" dirty="0">
                <a:solidFill>
                  <a:srgbClr val="0070C0"/>
                </a:solidFill>
              </a:rPr>
              <a:t>R</a:t>
            </a:r>
            <a:r>
              <a:rPr lang="ja-JP" altLang="en-US" sz="2400" b="1" dirty="0">
                <a:solidFill>
                  <a:srgbClr val="0070C0"/>
                </a:solidFill>
              </a:rPr>
              <a:t>：</a:t>
            </a:r>
            <a:r>
              <a:rPr lang="en-US" altLang="ja-JP" sz="2400" b="1" dirty="0">
                <a:solidFill>
                  <a:srgbClr val="0070C0"/>
                </a:solidFill>
              </a:rPr>
              <a:t>Reality/Resource</a:t>
            </a:r>
            <a:r>
              <a:rPr lang="ja-JP" altLang="en-US" sz="2400" b="1" dirty="0">
                <a:solidFill>
                  <a:srgbClr val="0070C0"/>
                </a:solidFill>
              </a:rPr>
              <a:t>（現状把握）</a:t>
            </a:r>
            <a:endParaRPr lang="en-US" altLang="ja-JP" sz="2400" b="1" dirty="0">
              <a:solidFill>
                <a:srgbClr val="0070C0"/>
              </a:solidFill>
            </a:endParaRPr>
          </a:p>
          <a:p>
            <a:r>
              <a:rPr lang="ja-JP" altLang="en-US" sz="2400" b="1" dirty="0">
                <a:solidFill>
                  <a:srgbClr val="0070C0"/>
                </a:solidFill>
              </a:rPr>
              <a:t>　　　③</a:t>
            </a:r>
            <a:r>
              <a:rPr lang="en-US" altLang="ja-JP" sz="2400" b="1" dirty="0">
                <a:solidFill>
                  <a:srgbClr val="0070C0"/>
                </a:solidFill>
              </a:rPr>
              <a:t>O</a:t>
            </a:r>
            <a:r>
              <a:rPr lang="ja-JP" altLang="en-US" sz="2400" b="1" dirty="0">
                <a:solidFill>
                  <a:srgbClr val="0070C0"/>
                </a:solidFill>
              </a:rPr>
              <a:t>：</a:t>
            </a:r>
            <a:r>
              <a:rPr lang="en-US" altLang="ja-JP" sz="2400" b="1" dirty="0">
                <a:solidFill>
                  <a:srgbClr val="0070C0"/>
                </a:solidFill>
              </a:rPr>
              <a:t>Options</a:t>
            </a:r>
            <a:r>
              <a:rPr lang="ja-JP" altLang="en-US" sz="2400" b="1" dirty="0">
                <a:solidFill>
                  <a:srgbClr val="0070C0"/>
                </a:solidFill>
              </a:rPr>
              <a:t>（選択肢の創出）</a:t>
            </a:r>
            <a:endParaRPr lang="en-US" altLang="ja-JP" sz="2400" b="1" dirty="0">
              <a:solidFill>
                <a:srgbClr val="0070C0"/>
              </a:solidFill>
            </a:endParaRPr>
          </a:p>
          <a:p>
            <a:r>
              <a:rPr lang="ja-JP" altLang="en-US" sz="2400" b="1" dirty="0">
                <a:solidFill>
                  <a:srgbClr val="0070C0"/>
                </a:solidFill>
              </a:rPr>
              <a:t>　　　④</a:t>
            </a:r>
            <a:r>
              <a:rPr lang="en-US" altLang="ja-JP" sz="2400" b="1" dirty="0">
                <a:solidFill>
                  <a:srgbClr val="0070C0"/>
                </a:solidFill>
              </a:rPr>
              <a:t>W</a:t>
            </a:r>
            <a:r>
              <a:rPr lang="ja-JP" altLang="en-US" sz="2400" b="1" dirty="0">
                <a:solidFill>
                  <a:srgbClr val="0070C0"/>
                </a:solidFill>
              </a:rPr>
              <a:t>：</a:t>
            </a:r>
            <a:r>
              <a:rPr lang="en-US" altLang="ja-JP" sz="2400" b="1" dirty="0">
                <a:solidFill>
                  <a:srgbClr val="0070C0"/>
                </a:solidFill>
              </a:rPr>
              <a:t>Will</a:t>
            </a:r>
            <a:r>
              <a:rPr lang="ja-JP" altLang="en-US" sz="2400" b="1" dirty="0">
                <a:solidFill>
                  <a:srgbClr val="0070C0"/>
                </a:solidFill>
              </a:rPr>
              <a:t>（意思確認）</a:t>
            </a:r>
            <a:endParaRPr lang="en-US" altLang="ja-JP" sz="2400" b="1" dirty="0">
              <a:solidFill>
                <a:srgbClr val="0070C0"/>
              </a:solidFill>
            </a:endParaRPr>
          </a:p>
        </p:txBody>
      </p:sp>
      <p:pic>
        <p:nvPicPr>
          <p:cNvPr id="25602" name="Picture 2">
            <a:extLst>
              <a:ext uri="{FF2B5EF4-FFF2-40B4-BE49-F238E27FC236}">
                <a16:creationId xmlns:a16="http://schemas.microsoft.com/office/drawing/2014/main" id="{69AD2816-9F98-C72F-83F8-C0FFE287E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4757" y="2791057"/>
            <a:ext cx="2512031" cy="25120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8136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947688"/>
            <a:ext cx="10881360" cy="1384995"/>
          </a:xfrm>
          <a:prstGeom prst="rect">
            <a:avLst/>
          </a:prstGeom>
          <a:noFill/>
        </p:spPr>
        <p:txBody>
          <a:bodyPr wrap="square" rtlCol="0">
            <a:spAutoFit/>
          </a:bodyPr>
          <a:lstStyle/>
          <a:p>
            <a:r>
              <a:rPr lang="ja-JP" altLang="en-US" sz="2400" b="1" dirty="0">
                <a:solidFill>
                  <a:srgbClr val="FF0000"/>
                </a:solidFill>
              </a:rPr>
              <a:t>人的資本経営</a:t>
            </a:r>
            <a:endParaRPr lang="en-US" altLang="ja-JP" sz="2400" b="1" dirty="0">
              <a:solidFill>
                <a:srgbClr val="FF0000"/>
              </a:solidFill>
            </a:endParaRPr>
          </a:p>
          <a:p>
            <a:endParaRPr lang="en-US" altLang="ja-JP" sz="1200" dirty="0"/>
          </a:p>
          <a:p>
            <a:r>
              <a:rPr lang="ja-JP" altLang="en-US" sz="2400" b="1" dirty="0"/>
              <a:t>人材</a:t>
            </a:r>
            <a:r>
              <a:rPr lang="ja-JP" altLang="en-US" sz="2400" dirty="0"/>
              <a:t>を資本として捉え、その</a:t>
            </a:r>
            <a:r>
              <a:rPr lang="ja-JP" altLang="en-US" sz="2400" b="1" dirty="0"/>
              <a:t>価値を最大限に引き出す</a:t>
            </a:r>
            <a:r>
              <a:rPr lang="ja-JP" altLang="en-US" sz="2400" dirty="0"/>
              <a:t>ことにより、中長期的な企業価値の向上につなげる経営の在り方を指す言葉。</a:t>
            </a:r>
            <a:endParaRPr lang="en-US" altLang="ja-JP" sz="2400" dirty="0"/>
          </a:p>
        </p:txBody>
      </p:sp>
      <p:pic>
        <p:nvPicPr>
          <p:cNvPr id="3" name="Picture 2">
            <a:extLst>
              <a:ext uri="{FF2B5EF4-FFF2-40B4-BE49-F238E27FC236}">
                <a16:creationId xmlns:a16="http://schemas.microsoft.com/office/drawing/2014/main" id="{6246EA13-5E31-EB2F-61B8-2C5969B7A9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8927" y="4114126"/>
            <a:ext cx="1777517" cy="161330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3327FB18-A621-49AB-83D0-8E6025CAFD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3628" y="4252551"/>
            <a:ext cx="1777518" cy="1557550"/>
          </a:xfrm>
          <a:prstGeom prst="rect">
            <a:avLst/>
          </a:prstGeom>
          <a:noFill/>
          <a:extLst>
            <a:ext uri="{909E8E84-426E-40DD-AFC4-6F175D3DCCD1}">
              <a14:hiddenFill xmlns:a14="http://schemas.microsoft.com/office/drawing/2010/main">
                <a:solidFill>
                  <a:srgbClr val="FFFFFF"/>
                </a:solidFill>
              </a14:hiddenFill>
            </a:ext>
          </a:extLst>
        </p:spPr>
      </p:pic>
      <p:sp>
        <p:nvSpPr>
          <p:cNvPr id="6" name="フローチャート: 代替処理 5">
            <a:extLst>
              <a:ext uri="{FF2B5EF4-FFF2-40B4-BE49-F238E27FC236}">
                <a16:creationId xmlns:a16="http://schemas.microsoft.com/office/drawing/2014/main" id="{DB62B104-2E45-8EE2-D248-7FEEBB3054B1}"/>
              </a:ext>
            </a:extLst>
          </p:cNvPr>
          <p:cNvSpPr/>
          <p:nvPr/>
        </p:nvSpPr>
        <p:spPr>
          <a:xfrm>
            <a:off x="990798" y="2903612"/>
            <a:ext cx="4910892" cy="3028557"/>
          </a:xfrm>
          <a:prstGeom prst="flowChartAlternateProcess">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人的資源</a:t>
            </a:r>
          </a:p>
        </p:txBody>
      </p:sp>
      <p:sp>
        <p:nvSpPr>
          <p:cNvPr id="5" name="フローチャート: 代替処理 4">
            <a:extLst>
              <a:ext uri="{FF2B5EF4-FFF2-40B4-BE49-F238E27FC236}">
                <a16:creationId xmlns:a16="http://schemas.microsoft.com/office/drawing/2014/main" id="{EE2FC3DB-3E22-AA2F-1F35-0D49D3E3745B}"/>
              </a:ext>
            </a:extLst>
          </p:cNvPr>
          <p:cNvSpPr/>
          <p:nvPr/>
        </p:nvSpPr>
        <p:spPr>
          <a:xfrm>
            <a:off x="2213567" y="2647326"/>
            <a:ext cx="2445538" cy="49149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人的資源</a:t>
            </a:r>
          </a:p>
        </p:txBody>
      </p:sp>
      <p:sp>
        <p:nvSpPr>
          <p:cNvPr id="11" name="次の値と等しい 10">
            <a:extLst>
              <a:ext uri="{FF2B5EF4-FFF2-40B4-BE49-F238E27FC236}">
                <a16:creationId xmlns:a16="http://schemas.microsoft.com/office/drawing/2014/main" id="{5173FE51-7FC1-82B6-EE92-E82CCDF0DD5A}"/>
              </a:ext>
            </a:extLst>
          </p:cNvPr>
          <p:cNvSpPr/>
          <p:nvPr/>
        </p:nvSpPr>
        <p:spPr>
          <a:xfrm>
            <a:off x="2743200" y="4766868"/>
            <a:ext cx="709341" cy="599880"/>
          </a:xfrm>
          <a:prstGeom prst="mathEqual">
            <a:avLst>
              <a:gd name="adj1" fmla="val 23520"/>
              <a:gd name="adj2" fmla="val 308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ボックス 14">
            <a:extLst>
              <a:ext uri="{FF2B5EF4-FFF2-40B4-BE49-F238E27FC236}">
                <a16:creationId xmlns:a16="http://schemas.microsoft.com/office/drawing/2014/main" id="{24AD150D-5BF9-C705-688D-D9B1AEA21CCE}"/>
              </a:ext>
            </a:extLst>
          </p:cNvPr>
          <p:cNvSpPr txBox="1"/>
          <p:nvPr/>
        </p:nvSpPr>
        <p:spPr>
          <a:xfrm>
            <a:off x="1295975" y="3370323"/>
            <a:ext cx="4300537" cy="646331"/>
          </a:xfrm>
          <a:prstGeom prst="rect">
            <a:avLst/>
          </a:prstGeom>
          <a:noFill/>
        </p:spPr>
        <p:txBody>
          <a:bodyPr wrap="square">
            <a:spAutoFit/>
          </a:bodyPr>
          <a:lstStyle/>
          <a:p>
            <a:pPr algn="ctr"/>
            <a:r>
              <a:rPr lang="ja-JP" altLang="en-US" b="1" dirty="0"/>
              <a:t>人財に対する資金を</a:t>
            </a:r>
            <a:r>
              <a:rPr lang="ja-JP" altLang="en-US" b="1" dirty="0">
                <a:solidFill>
                  <a:srgbClr val="0070C0"/>
                </a:solidFill>
              </a:rPr>
              <a:t>コスト</a:t>
            </a:r>
            <a:r>
              <a:rPr lang="ja-JP" altLang="en-US" b="1" dirty="0"/>
              <a:t>として捉える。</a:t>
            </a:r>
            <a:endParaRPr lang="en-US" altLang="ja-JP" b="1" dirty="0"/>
          </a:p>
          <a:p>
            <a:pPr algn="ctr"/>
            <a:r>
              <a:rPr lang="ja-JP" altLang="en-US" b="1" dirty="0"/>
              <a:t>今すでにあるものを消費・管理する。</a:t>
            </a:r>
          </a:p>
        </p:txBody>
      </p:sp>
      <p:pic>
        <p:nvPicPr>
          <p:cNvPr id="17" name="Picture 2">
            <a:extLst>
              <a:ext uri="{FF2B5EF4-FFF2-40B4-BE49-F238E27FC236}">
                <a16:creationId xmlns:a16="http://schemas.microsoft.com/office/drawing/2014/main" id="{1C005C6F-1BF3-6C84-0F67-968C21AD8F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7295" y="4114126"/>
            <a:ext cx="1777517" cy="1613306"/>
          </a:xfrm>
          <a:prstGeom prst="rect">
            <a:avLst/>
          </a:prstGeom>
          <a:noFill/>
          <a:extLst>
            <a:ext uri="{909E8E84-426E-40DD-AFC4-6F175D3DCCD1}">
              <a14:hiddenFill xmlns:a14="http://schemas.microsoft.com/office/drawing/2010/main">
                <a:solidFill>
                  <a:srgbClr val="FFFFFF"/>
                </a:solidFill>
              </a14:hiddenFill>
            </a:ext>
          </a:extLst>
        </p:spPr>
      </p:pic>
      <p:sp>
        <p:nvSpPr>
          <p:cNvPr id="19" name="フローチャート: 代替処理 18">
            <a:extLst>
              <a:ext uri="{FF2B5EF4-FFF2-40B4-BE49-F238E27FC236}">
                <a16:creationId xmlns:a16="http://schemas.microsoft.com/office/drawing/2014/main" id="{DC73483B-806B-1470-FC75-695374BCD159}"/>
              </a:ext>
            </a:extLst>
          </p:cNvPr>
          <p:cNvSpPr/>
          <p:nvPr/>
        </p:nvSpPr>
        <p:spPr>
          <a:xfrm>
            <a:off x="6119166" y="2903612"/>
            <a:ext cx="4910892" cy="3028557"/>
          </a:xfrm>
          <a:prstGeom prst="flowChartAlternateProcess">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人的資源</a:t>
            </a:r>
          </a:p>
        </p:txBody>
      </p:sp>
      <p:sp>
        <p:nvSpPr>
          <p:cNvPr id="20" name="フローチャート: 代替処理 19">
            <a:extLst>
              <a:ext uri="{FF2B5EF4-FFF2-40B4-BE49-F238E27FC236}">
                <a16:creationId xmlns:a16="http://schemas.microsoft.com/office/drawing/2014/main" id="{22085BFC-EEB0-5748-20C7-24E2AE2629FC}"/>
              </a:ext>
            </a:extLst>
          </p:cNvPr>
          <p:cNvSpPr/>
          <p:nvPr/>
        </p:nvSpPr>
        <p:spPr>
          <a:xfrm>
            <a:off x="7341935" y="2647326"/>
            <a:ext cx="2445538" cy="491490"/>
          </a:xfrm>
          <a:prstGeom prst="flowChartAlternateProcess">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sz="2000" b="1" dirty="0"/>
              <a:t>人的資本</a:t>
            </a:r>
          </a:p>
        </p:txBody>
      </p:sp>
      <p:sp>
        <p:nvSpPr>
          <p:cNvPr id="21" name="次の値と等しい 20">
            <a:extLst>
              <a:ext uri="{FF2B5EF4-FFF2-40B4-BE49-F238E27FC236}">
                <a16:creationId xmlns:a16="http://schemas.microsoft.com/office/drawing/2014/main" id="{4D963E1A-CA5E-6D0B-7D97-0CD12388B1AC}"/>
              </a:ext>
            </a:extLst>
          </p:cNvPr>
          <p:cNvSpPr/>
          <p:nvPr/>
        </p:nvSpPr>
        <p:spPr>
          <a:xfrm>
            <a:off x="7871568" y="4766868"/>
            <a:ext cx="709341" cy="599880"/>
          </a:xfrm>
          <a:prstGeom prst="mathEqual">
            <a:avLst>
              <a:gd name="adj1" fmla="val 23520"/>
              <a:gd name="adj2" fmla="val 30814"/>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テキスト ボックス 21">
            <a:extLst>
              <a:ext uri="{FF2B5EF4-FFF2-40B4-BE49-F238E27FC236}">
                <a16:creationId xmlns:a16="http://schemas.microsoft.com/office/drawing/2014/main" id="{A0022C6E-23A7-702C-69E6-4E77460B8EEF}"/>
              </a:ext>
            </a:extLst>
          </p:cNvPr>
          <p:cNvSpPr txBox="1"/>
          <p:nvPr/>
        </p:nvSpPr>
        <p:spPr>
          <a:xfrm>
            <a:off x="6227295" y="3370323"/>
            <a:ext cx="4823191" cy="646331"/>
          </a:xfrm>
          <a:prstGeom prst="rect">
            <a:avLst/>
          </a:prstGeom>
          <a:noFill/>
        </p:spPr>
        <p:txBody>
          <a:bodyPr wrap="square">
            <a:spAutoFit/>
          </a:bodyPr>
          <a:lstStyle/>
          <a:p>
            <a:pPr algn="ctr"/>
            <a:r>
              <a:rPr lang="ja-JP" altLang="en-US" b="1" dirty="0"/>
              <a:t>人財に対する資金を</a:t>
            </a:r>
            <a:r>
              <a:rPr lang="ja-JP" altLang="en-US" b="1" dirty="0">
                <a:solidFill>
                  <a:srgbClr val="FF0000"/>
                </a:solidFill>
              </a:rPr>
              <a:t>投資の対象</a:t>
            </a:r>
            <a:r>
              <a:rPr lang="ja-JP" altLang="en-US" b="1" dirty="0"/>
              <a:t>として捉える。</a:t>
            </a:r>
            <a:endParaRPr lang="en-US" altLang="ja-JP" b="1" dirty="0"/>
          </a:p>
          <a:p>
            <a:pPr algn="ctr"/>
            <a:r>
              <a:rPr lang="ja-JP" altLang="en-US" b="1" dirty="0"/>
              <a:t>環境や教育を通じて価値を増やす。</a:t>
            </a:r>
          </a:p>
        </p:txBody>
      </p:sp>
      <p:pic>
        <p:nvPicPr>
          <p:cNvPr id="1028" name="Picture 4">
            <a:extLst>
              <a:ext uri="{FF2B5EF4-FFF2-40B4-BE49-F238E27FC236}">
                <a16:creationId xmlns:a16="http://schemas.microsoft.com/office/drawing/2014/main" id="{347E3D95-20F5-DFD5-B230-B1749A4F04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7320" y="4028100"/>
            <a:ext cx="1947134" cy="1840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216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正方形/長方形 8">
            <a:extLst>
              <a:ext uri="{FF2B5EF4-FFF2-40B4-BE49-F238E27FC236}">
                <a16:creationId xmlns:a16="http://schemas.microsoft.com/office/drawing/2014/main" id="{876497DF-19BA-21F7-9207-D70102C94E10}"/>
              </a:ext>
            </a:extLst>
          </p:cNvPr>
          <p:cNvSpPr/>
          <p:nvPr/>
        </p:nvSpPr>
        <p:spPr>
          <a:xfrm>
            <a:off x="3637052" y="2818590"/>
            <a:ext cx="7889354" cy="3345903"/>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A2A41970-13D0-93F0-961A-319D56239CD9}"/>
              </a:ext>
            </a:extLst>
          </p:cNvPr>
          <p:cNvSpPr txBox="1"/>
          <p:nvPr/>
        </p:nvSpPr>
        <p:spPr>
          <a:xfrm>
            <a:off x="747788" y="748324"/>
            <a:ext cx="10881360" cy="1754326"/>
          </a:xfrm>
          <a:prstGeom prst="rect">
            <a:avLst/>
          </a:prstGeom>
          <a:noFill/>
        </p:spPr>
        <p:txBody>
          <a:bodyPr wrap="square" rtlCol="0">
            <a:spAutoFit/>
          </a:bodyPr>
          <a:lstStyle/>
          <a:p>
            <a:r>
              <a:rPr lang="en-US" altLang="ja-JP" sz="2400" b="1" dirty="0">
                <a:solidFill>
                  <a:srgbClr val="FF0000"/>
                </a:solidFill>
              </a:rPr>
              <a:t>KPI</a:t>
            </a:r>
            <a:r>
              <a:rPr lang="ja-JP" altLang="en-US" sz="2400" b="1" dirty="0">
                <a:solidFill>
                  <a:srgbClr val="FF0000"/>
                </a:solidFill>
              </a:rPr>
              <a:t>ツリー</a:t>
            </a:r>
            <a:endParaRPr lang="en-US" altLang="ja-JP" sz="2400" b="1" dirty="0">
              <a:solidFill>
                <a:srgbClr val="FF0000"/>
              </a:solidFill>
            </a:endParaRPr>
          </a:p>
          <a:p>
            <a:endParaRPr lang="en-US" altLang="ja-JP" sz="1200" dirty="0"/>
          </a:p>
          <a:p>
            <a:r>
              <a:rPr lang="en-US" altLang="ja-JP" sz="2400" dirty="0"/>
              <a:t>KGI</a:t>
            </a:r>
            <a:r>
              <a:rPr lang="ja-JP" altLang="en-US" sz="2400" dirty="0"/>
              <a:t>（最終目標）を達成するために必要な</a:t>
            </a:r>
            <a:r>
              <a:rPr lang="en-US" altLang="ja-JP" sz="2400" dirty="0"/>
              <a:t>KPI</a:t>
            </a:r>
            <a:r>
              <a:rPr lang="ja-JP" altLang="en-US" sz="2400" dirty="0"/>
              <a:t>（各要素）を、樹形図の形にして可視化したもの。</a:t>
            </a:r>
            <a:r>
              <a:rPr lang="en-US" altLang="ja-JP" sz="2400" dirty="0"/>
              <a:t>KGI</a:t>
            </a:r>
            <a:r>
              <a:rPr lang="ja-JP" altLang="en-US" sz="2400" dirty="0"/>
              <a:t>達成のための要素を洗い出す際や、具体的な施策のアイデアを出す際に使用される。</a:t>
            </a:r>
            <a:endParaRPr lang="en-US" altLang="ja-JP" sz="2400" b="1" dirty="0">
              <a:solidFill>
                <a:srgbClr val="0070C0"/>
              </a:solidFill>
            </a:endParaRPr>
          </a:p>
        </p:txBody>
      </p:sp>
      <p:sp>
        <p:nvSpPr>
          <p:cNvPr id="2" name="正方形/長方形 1">
            <a:extLst>
              <a:ext uri="{FF2B5EF4-FFF2-40B4-BE49-F238E27FC236}">
                <a16:creationId xmlns:a16="http://schemas.microsoft.com/office/drawing/2014/main" id="{569754BD-0DB0-9BEB-8485-C5DCFF6F9339}"/>
              </a:ext>
            </a:extLst>
          </p:cNvPr>
          <p:cNvSpPr/>
          <p:nvPr/>
        </p:nvSpPr>
        <p:spPr>
          <a:xfrm>
            <a:off x="1326223" y="3625301"/>
            <a:ext cx="1982913" cy="1923836"/>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C7ED0F5B-6FDD-AF99-CA8C-A0A7358D3E01}"/>
              </a:ext>
            </a:extLst>
          </p:cNvPr>
          <p:cNvSpPr txBox="1"/>
          <p:nvPr/>
        </p:nvSpPr>
        <p:spPr>
          <a:xfrm>
            <a:off x="1326224" y="3832814"/>
            <a:ext cx="1982912" cy="523220"/>
          </a:xfrm>
          <a:prstGeom prst="rect">
            <a:avLst/>
          </a:prstGeom>
          <a:noFill/>
        </p:spPr>
        <p:txBody>
          <a:bodyPr wrap="square">
            <a:spAutoFit/>
          </a:bodyPr>
          <a:lstStyle/>
          <a:p>
            <a:pPr algn="ctr"/>
            <a:r>
              <a:rPr lang="en-US" altLang="ja-JP" sz="2800" b="1" dirty="0">
                <a:solidFill>
                  <a:schemeClr val="bg1"/>
                </a:solidFill>
              </a:rPr>
              <a:t>KGI</a:t>
            </a:r>
            <a:endParaRPr lang="ja-JP" altLang="en-US" sz="2800" b="1" dirty="0">
              <a:solidFill>
                <a:schemeClr val="bg1"/>
              </a:solidFill>
            </a:endParaRPr>
          </a:p>
        </p:txBody>
      </p:sp>
      <p:sp>
        <p:nvSpPr>
          <p:cNvPr id="6" name="フローチャート: 処理 5">
            <a:extLst>
              <a:ext uri="{FF2B5EF4-FFF2-40B4-BE49-F238E27FC236}">
                <a16:creationId xmlns:a16="http://schemas.microsoft.com/office/drawing/2014/main" id="{C8F27199-CC48-3EDF-58B6-14597205B323}"/>
              </a:ext>
            </a:extLst>
          </p:cNvPr>
          <p:cNvSpPr/>
          <p:nvPr/>
        </p:nvSpPr>
        <p:spPr>
          <a:xfrm>
            <a:off x="1644722" y="4624463"/>
            <a:ext cx="1366463" cy="523220"/>
          </a:xfrm>
          <a:prstGeom prst="flowChartProcess">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kumimoji="1" lang="ja-JP" altLang="en-US" sz="2400" b="1" dirty="0"/>
              <a:t>売上</a:t>
            </a:r>
          </a:p>
        </p:txBody>
      </p:sp>
      <p:sp>
        <p:nvSpPr>
          <p:cNvPr id="7" name="フローチャート: 処理 6">
            <a:extLst>
              <a:ext uri="{FF2B5EF4-FFF2-40B4-BE49-F238E27FC236}">
                <a16:creationId xmlns:a16="http://schemas.microsoft.com/office/drawing/2014/main" id="{B26F94EE-EF2A-383E-53AC-122D9A22BAFD}"/>
              </a:ext>
            </a:extLst>
          </p:cNvPr>
          <p:cNvSpPr/>
          <p:nvPr/>
        </p:nvSpPr>
        <p:spPr>
          <a:xfrm>
            <a:off x="4292884" y="3898123"/>
            <a:ext cx="1803116" cy="351509"/>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a:t>購入者数</a:t>
            </a:r>
          </a:p>
        </p:txBody>
      </p:sp>
      <p:sp>
        <p:nvSpPr>
          <p:cNvPr id="8" name="フローチャート: 処理 7">
            <a:extLst>
              <a:ext uri="{FF2B5EF4-FFF2-40B4-BE49-F238E27FC236}">
                <a16:creationId xmlns:a16="http://schemas.microsoft.com/office/drawing/2014/main" id="{161380FB-6AC8-C1FA-4727-CB324F7A660B}"/>
              </a:ext>
            </a:extLst>
          </p:cNvPr>
          <p:cNvSpPr/>
          <p:nvPr/>
        </p:nvSpPr>
        <p:spPr>
          <a:xfrm>
            <a:off x="4292884" y="5328773"/>
            <a:ext cx="1803116" cy="351509"/>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a:t>平均購入単価</a:t>
            </a:r>
          </a:p>
        </p:txBody>
      </p:sp>
      <p:sp>
        <p:nvSpPr>
          <p:cNvPr id="10" name="テキスト ボックス 9">
            <a:extLst>
              <a:ext uri="{FF2B5EF4-FFF2-40B4-BE49-F238E27FC236}">
                <a16:creationId xmlns:a16="http://schemas.microsoft.com/office/drawing/2014/main" id="{28EE6F5A-3C11-B98C-4447-6E4C2068892E}"/>
              </a:ext>
            </a:extLst>
          </p:cNvPr>
          <p:cNvSpPr txBox="1"/>
          <p:nvPr/>
        </p:nvSpPr>
        <p:spPr>
          <a:xfrm>
            <a:off x="6590273" y="2905780"/>
            <a:ext cx="1982912" cy="523220"/>
          </a:xfrm>
          <a:prstGeom prst="rect">
            <a:avLst/>
          </a:prstGeom>
          <a:noFill/>
        </p:spPr>
        <p:txBody>
          <a:bodyPr wrap="square">
            <a:spAutoFit/>
          </a:bodyPr>
          <a:lstStyle/>
          <a:p>
            <a:pPr algn="ctr"/>
            <a:r>
              <a:rPr lang="en-US" altLang="ja-JP" sz="2800" b="1" dirty="0">
                <a:solidFill>
                  <a:schemeClr val="bg1"/>
                </a:solidFill>
              </a:rPr>
              <a:t>KPI</a:t>
            </a:r>
            <a:endParaRPr lang="ja-JP" altLang="en-US" sz="2800" b="1" dirty="0">
              <a:solidFill>
                <a:schemeClr val="bg1"/>
              </a:solidFill>
            </a:endParaRPr>
          </a:p>
        </p:txBody>
      </p:sp>
      <p:cxnSp>
        <p:nvCxnSpPr>
          <p:cNvPr id="12" name="コネクタ: カギ線 11">
            <a:extLst>
              <a:ext uri="{FF2B5EF4-FFF2-40B4-BE49-F238E27FC236}">
                <a16:creationId xmlns:a16="http://schemas.microsoft.com/office/drawing/2014/main" id="{5963895E-3314-DE4F-5D21-3E5E62F12FA9}"/>
              </a:ext>
            </a:extLst>
          </p:cNvPr>
          <p:cNvCxnSpPr>
            <a:stCxn id="2" idx="3"/>
            <a:endCxn id="7" idx="1"/>
          </p:cNvCxnSpPr>
          <p:nvPr/>
        </p:nvCxnSpPr>
        <p:spPr>
          <a:xfrm flipV="1">
            <a:off x="3309136" y="4073878"/>
            <a:ext cx="983748" cy="513341"/>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コネクタ: カギ線 12">
            <a:extLst>
              <a:ext uri="{FF2B5EF4-FFF2-40B4-BE49-F238E27FC236}">
                <a16:creationId xmlns:a16="http://schemas.microsoft.com/office/drawing/2014/main" id="{6A77396A-8962-B555-4D23-1EF486A1A0AD}"/>
              </a:ext>
            </a:extLst>
          </p:cNvPr>
          <p:cNvCxnSpPr>
            <a:cxnSpLocks/>
            <a:stCxn id="2" idx="3"/>
            <a:endCxn id="8" idx="1"/>
          </p:cNvCxnSpPr>
          <p:nvPr/>
        </p:nvCxnSpPr>
        <p:spPr>
          <a:xfrm>
            <a:off x="3309136" y="4587219"/>
            <a:ext cx="983748" cy="917309"/>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フローチャート: 処理 15">
            <a:extLst>
              <a:ext uri="{FF2B5EF4-FFF2-40B4-BE49-F238E27FC236}">
                <a16:creationId xmlns:a16="http://schemas.microsoft.com/office/drawing/2014/main" id="{390B0778-16DA-8EC3-73DA-3692D43E4AAB}"/>
              </a:ext>
            </a:extLst>
          </p:cNvPr>
          <p:cNvSpPr/>
          <p:nvPr/>
        </p:nvSpPr>
        <p:spPr>
          <a:xfrm>
            <a:off x="6770069" y="3496195"/>
            <a:ext cx="1803116" cy="351509"/>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dirty="0"/>
              <a:t>新規</a:t>
            </a:r>
            <a:r>
              <a:rPr kumimoji="1" lang="ja-JP" altLang="en-US" sz="2000" dirty="0"/>
              <a:t>購入者数</a:t>
            </a:r>
          </a:p>
        </p:txBody>
      </p:sp>
      <p:sp>
        <p:nvSpPr>
          <p:cNvPr id="17" name="フローチャート: 処理 16">
            <a:extLst>
              <a:ext uri="{FF2B5EF4-FFF2-40B4-BE49-F238E27FC236}">
                <a16:creationId xmlns:a16="http://schemas.microsoft.com/office/drawing/2014/main" id="{CEAECB7D-3193-EB00-6803-1CA5D07373A0}"/>
              </a:ext>
            </a:extLst>
          </p:cNvPr>
          <p:cNvSpPr/>
          <p:nvPr/>
        </p:nvSpPr>
        <p:spPr>
          <a:xfrm>
            <a:off x="6770069" y="4800217"/>
            <a:ext cx="1803116" cy="351509"/>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000" dirty="0"/>
              <a:t>再購入者数</a:t>
            </a:r>
          </a:p>
        </p:txBody>
      </p:sp>
      <p:sp>
        <p:nvSpPr>
          <p:cNvPr id="18" name="フローチャート: 処理 17">
            <a:extLst>
              <a:ext uri="{FF2B5EF4-FFF2-40B4-BE49-F238E27FC236}">
                <a16:creationId xmlns:a16="http://schemas.microsoft.com/office/drawing/2014/main" id="{B5101909-603F-E595-7D03-CA1A131D9270}"/>
              </a:ext>
            </a:extLst>
          </p:cNvPr>
          <p:cNvSpPr/>
          <p:nvPr/>
        </p:nvSpPr>
        <p:spPr>
          <a:xfrm>
            <a:off x="9367718" y="3378728"/>
            <a:ext cx="1803116" cy="351509"/>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dirty="0"/>
              <a:t>購入率</a:t>
            </a:r>
            <a:endParaRPr kumimoji="1" lang="ja-JP" altLang="en-US" sz="2000" dirty="0"/>
          </a:p>
        </p:txBody>
      </p:sp>
      <p:sp>
        <p:nvSpPr>
          <p:cNvPr id="19" name="フローチャート: 処理 18">
            <a:extLst>
              <a:ext uri="{FF2B5EF4-FFF2-40B4-BE49-F238E27FC236}">
                <a16:creationId xmlns:a16="http://schemas.microsoft.com/office/drawing/2014/main" id="{E0B06EBD-098D-9263-A6CA-EBD6CA57AABF}"/>
              </a:ext>
            </a:extLst>
          </p:cNvPr>
          <p:cNvSpPr/>
          <p:nvPr/>
        </p:nvSpPr>
        <p:spPr>
          <a:xfrm>
            <a:off x="9367718" y="4004525"/>
            <a:ext cx="1803116" cy="351509"/>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dirty="0"/>
              <a:t>新規訪問者数</a:t>
            </a:r>
            <a:endParaRPr kumimoji="1" lang="ja-JP" altLang="en-US" sz="2000" dirty="0"/>
          </a:p>
        </p:txBody>
      </p:sp>
      <p:cxnSp>
        <p:nvCxnSpPr>
          <p:cNvPr id="20" name="コネクタ: カギ線 19">
            <a:extLst>
              <a:ext uri="{FF2B5EF4-FFF2-40B4-BE49-F238E27FC236}">
                <a16:creationId xmlns:a16="http://schemas.microsoft.com/office/drawing/2014/main" id="{4C99312B-2DCC-3B98-09B0-211C5AF63EC5}"/>
              </a:ext>
            </a:extLst>
          </p:cNvPr>
          <p:cNvCxnSpPr>
            <a:cxnSpLocks/>
            <a:stCxn id="7" idx="3"/>
            <a:endCxn id="16" idx="1"/>
          </p:cNvCxnSpPr>
          <p:nvPr/>
        </p:nvCxnSpPr>
        <p:spPr>
          <a:xfrm flipV="1">
            <a:off x="6096000" y="3671950"/>
            <a:ext cx="674069" cy="401928"/>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コネクタ: カギ線 23">
            <a:extLst>
              <a:ext uri="{FF2B5EF4-FFF2-40B4-BE49-F238E27FC236}">
                <a16:creationId xmlns:a16="http://schemas.microsoft.com/office/drawing/2014/main" id="{A4805FDB-4214-48DC-6862-4FB1F752E1D9}"/>
              </a:ext>
            </a:extLst>
          </p:cNvPr>
          <p:cNvCxnSpPr>
            <a:cxnSpLocks/>
            <a:stCxn id="7" idx="3"/>
            <a:endCxn id="17" idx="1"/>
          </p:cNvCxnSpPr>
          <p:nvPr/>
        </p:nvCxnSpPr>
        <p:spPr>
          <a:xfrm>
            <a:off x="6096000" y="4073878"/>
            <a:ext cx="674069" cy="902094"/>
          </a:xfrm>
          <a:prstGeom prst="bentConnector3">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コネクタ: カギ線 26">
            <a:extLst>
              <a:ext uri="{FF2B5EF4-FFF2-40B4-BE49-F238E27FC236}">
                <a16:creationId xmlns:a16="http://schemas.microsoft.com/office/drawing/2014/main" id="{D6D939CD-4CC3-7B69-D593-5A82B45569BA}"/>
              </a:ext>
            </a:extLst>
          </p:cNvPr>
          <p:cNvCxnSpPr>
            <a:cxnSpLocks/>
            <a:stCxn id="16" idx="3"/>
            <a:endCxn id="18" idx="1"/>
          </p:cNvCxnSpPr>
          <p:nvPr/>
        </p:nvCxnSpPr>
        <p:spPr>
          <a:xfrm flipV="1">
            <a:off x="8573185" y="3554483"/>
            <a:ext cx="794533" cy="117467"/>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コネクタ: カギ線 29">
            <a:extLst>
              <a:ext uri="{FF2B5EF4-FFF2-40B4-BE49-F238E27FC236}">
                <a16:creationId xmlns:a16="http://schemas.microsoft.com/office/drawing/2014/main" id="{292987EA-87AF-AECF-46FB-33237850D0C6}"/>
              </a:ext>
            </a:extLst>
          </p:cNvPr>
          <p:cNvCxnSpPr>
            <a:cxnSpLocks/>
            <a:stCxn id="16" idx="3"/>
            <a:endCxn id="19" idx="1"/>
          </p:cNvCxnSpPr>
          <p:nvPr/>
        </p:nvCxnSpPr>
        <p:spPr>
          <a:xfrm>
            <a:off x="8573185" y="3671950"/>
            <a:ext cx="794533" cy="508330"/>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5604" name="フローチャート: 処理 25603">
            <a:extLst>
              <a:ext uri="{FF2B5EF4-FFF2-40B4-BE49-F238E27FC236}">
                <a16:creationId xmlns:a16="http://schemas.microsoft.com/office/drawing/2014/main" id="{07E6CD80-EAF1-5082-0115-1F6BB6A44710}"/>
              </a:ext>
            </a:extLst>
          </p:cNvPr>
          <p:cNvSpPr/>
          <p:nvPr/>
        </p:nvSpPr>
        <p:spPr>
          <a:xfrm>
            <a:off x="9367718" y="4519514"/>
            <a:ext cx="1803116" cy="351509"/>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dirty="0"/>
              <a:t>購入率</a:t>
            </a:r>
            <a:endParaRPr kumimoji="1" lang="ja-JP" altLang="en-US" sz="2000" dirty="0"/>
          </a:p>
        </p:txBody>
      </p:sp>
      <p:sp>
        <p:nvSpPr>
          <p:cNvPr id="25606" name="フローチャート: 処理 25605">
            <a:extLst>
              <a:ext uri="{FF2B5EF4-FFF2-40B4-BE49-F238E27FC236}">
                <a16:creationId xmlns:a16="http://schemas.microsoft.com/office/drawing/2014/main" id="{3AD19C96-DBE2-8581-8D5A-1C46AAF8A956}"/>
              </a:ext>
            </a:extLst>
          </p:cNvPr>
          <p:cNvSpPr/>
          <p:nvPr/>
        </p:nvSpPr>
        <p:spPr>
          <a:xfrm>
            <a:off x="9367718" y="5185870"/>
            <a:ext cx="1803116" cy="351509"/>
          </a:xfrm>
          <a:prstGeom prst="flowChartProcess">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000" dirty="0"/>
              <a:t>リピーター数</a:t>
            </a:r>
            <a:endParaRPr kumimoji="1" lang="ja-JP" altLang="en-US" sz="2000" dirty="0"/>
          </a:p>
        </p:txBody>
      </p:sp>
      <p:cxnSp>
        <p:nvCxnSpPr>
          <p:cNvPr id="25607" name="コネクタ: カギ線 25606">
            <a:extLst>
              <a:ext uri="{FF2B5EF4-FFF2-40B4-BE49-F238E27FC236}">
                <a16:creationId xmlns:a16="http://schemas.microsoft.com/office/drawing/2014/main" id="{0AFB9081-501E-9A31-0928-D76130770D0F}"/>
              </a:ext>
            </a:extLst>
          </p:cNvPr>
          <p:cNvCxnSpPr>
            <a:cxnSpLocks/>
            <a:stCxn id="17" idx="3"/>
            <a:endCxn id="25604" idx="1"/>
          </p:cNvCxnSpPr>
          <p:nvPr/>
        </p:nvCxnSpPr>
        <p:spPr>
          <a:xfrm flipV="1">
            <a:off x="8573185" y="4695269"/>
            <a:ext cx="794533" cy="28070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611" name="コネクタ: カギ線 25610">
            <a:extLst>
              <a:ext uri="{FF2B5EF4-FFF2-40B4-BE49-F238E27FC236}">
                <a16:creationId xmlns:a16="http://schemas.microsoft.com/office/drawing/2014/main" id="{F75AE659-EC15-87B8-6979-F2BE87E4FC04}"/>
              </a:ext>
            </a:extLst>
          </p:cNvPr>
          <p:cNvCxnSpPr>
            <a:cxnSpLocks/>
            <a:stCxn id="17" idx="3"/>
            <a:endCxn id="25606" idx="1"/>
          </p:cNvCxnSpPr>
          <p:nvPr/>
        </p:nvCxnSpPr>
        <p:spPr>
          <a:xfrm>
            <a:off x="8573185" y="4975972"/>
            <a:ext cx="794533" cy="385653"/>
          </a:xfrm>
          <a:prstGeom prst="bentConnector3">
            <a:avLst>
              <a:gd name="adj1"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6590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65594" y="1143946"/>
            <a:ext cx="10881360" cy="3600986"/>
          </a:xfrm>
          <a:prstGeom prst="rect">
            <a:avLst/>
          </a:prstGeom>
          <a:noFill/>
        </p:spPr>
        <p:txBody>
          <a:bodyPr wrap="square" rtlCol="0">
            <a:spAutoFit/>
          </a:bodyPr>
          <a:lstStyle/>
          <a:p>
            <a:r>
              <a:rPr lang="en-US" altLang="ja-JP" sz="2400" b="1" dirty="0">
                <a:solidFill>
                  <a:srgbClr val="FF0000"/>
                </a:solidFill>
              </a:rPr>
              <a:t>SMART</a:t>
            </a:r>
          </a:p>
          <a:p>
            <a:endParaRPr lang="en-US" altLang="ja-JP" sz="1200" dirty="0"/>
          </a:p>
          <a:p>
            <a:r>
              <a:rPr lang="ja-JP" altLang="en-US" sz="2400" dirty="0"/>
              <a:t>適切で明確な目標を立てるために欠かせない</a:t>
            </a:r>
            <a:r>
              <a:rPr lang="en-US" altLang="ja-JP" sz="2400" dirty="0"/>
              <a:t>5</a:t>
            </a:r>
            <a:r>
              <a:rPr lang="ja-JP" altLang="en-US" sz="2400" dirty="0"/>
              <a:t>つの要素を含んだ目標設定の　ためのフレームワークのこと。それぞれの頭文字をとって「</a:t>
            </a:r>
            <a:r>
              <a:rPr lang="en-US" altLang="ja-JP" sz="2400" dirty="0"/>
              <a:t>SMART</a:t>
            </a:r>
            <a:r>
              <a:rPr lang="ja-JP" altLang="en-US" sz="2400" dirty="0"/>
              <a:t>」と表す。</a:t>
            </a:r>
            <a:endParaRPr lang="en-US" altLang="ja-JP" sz="2400" dirty="0"/>
          </a:p>
          <a:p>
            <a:endParaRPr lang="en-US" altLang="ja-JP" sz="2400" dirty="0"/>
          </a:p>
          <a:p>
            <a:r>
              <a:rPr lang="ja-JP" altLang="en-US" sz="2400" dirty="0"/>
              <a:t>　　　</a:t>
            </a:r>
            <a:r>
              <a:rPr lang="ja-JP" altLang="en-US" sz="2400" b="1" dirty="0">
                <a:solidFill>
                  <a:srgbClr val="0070C0"/>
                </a:solidFill>
              </a:rPr>
              <a:t>①</a:t>
            </a:r>
            <a:r>
              <a:rPr lang="en-US" altLang="ja-JP" sz="2400" b="1" dirty="0">
                <a:solidFill>
                  <a:srgbClr val="0070C0"/>
                </a:solidFill>
              </a:rPr>
              <a:t>S</a:t>
            </a:r>
            <a:r>
              <a:rPr lang="ja-JP" altLang="en-US" sz="2400" b="1" dirty="0">
                <a:solidFill>
                  <a:srgbClr val="0070C0"/>
                </a:solidFill>
              </a:rPr>
              <a:t>：</a:t>
            </a:r>
            <a:r>
              <a:rPr lang="en-US" altLang="ja-JP" sz="2400" b="1" dirty="0">
                <a:solidFill>
                  <a:srgbClr val="0070C0"/>
                </a:solidFill>
              </a:rPr>
              <a:t>Specific</a:t>
            </a:r>
            <a:r>
              <a:rPr lang="ja-JP" altLang="en-US" sz="2400" b="1" dirty="0">
                <a:solidFill>
                  <a:srgbClr val="0070C0"/>
                </a:solidFill>
              </a:rPr>
              <a:t>（具体的に）</a:t>
            </a:r>
            <a:endParaRPr lang="en-US" altLang="ja-JP" sz="2400" b="1" dirty="0">
              <a:solidFill>
                <a:srgbClr val="0070C0"/>
              </a:solidFill>
            </a:endParaRPr>
          </a:p>
          <a:p>
            <a:r>
              <a:rPr lang="ja-JP" altLang="en-US" sz="2400" b="1" dirty="0">
                <a:solidFill>
                  <a:srgbClr val="0070C0"/>
                </a:solidFill>
              </a:rPr>
              <a:t>　　　②</a:t>
            </a:r>
            <a:r>
              <a:rPr lang="en-US" altLang="ja-JP" sz="2400" b="1" dirty="0">
                <a:solidFill>
                  <a:srgbClr val="0070C0"/>
                </a:solidFill>
              </a:rPr>
              <a:t>M</a:t>
            </a:r>
            <a:r>
              <a:rPr lang="ja-JP" altLang="en-US" sz="2400" b="1" dirty="0">
                <a:solidFill>
                  <a:srgbClr val="0070C0"/>
                </a:solidFill>
              </a:rPr>
              <a:t>：</a:t>
            </a:r>
            <a:r>
              <a:rPr lang="en-US" altLang="ja-JP" sz="2400" b="1" dirty="0">
                <a:solidFill>
                  <a:srgbClr val="0070C0"/>
                </a:solidFill>
              </a:rPr>
              <a:t>Measurable</a:t>
            </a:r>
            <a:r>
              <a:rPr lang="ja-JP" altLang="en-US" sz="2400" b="1" dirty="0">
                <a:solidFill>
                  <a:srgbClr val="0070C0"/>
                </a:solidFill>
              </a:rPr>
              <a:t>（測定可能な）</a:t>
            </a:r>
            <a:endParaRPr lang="en-US" altLang="ja-JP" sz="2400" b="1" dirty="0">
              <a:solidFill>
                <a:srgbClr val="0070C0"/>
              </a:solidFill>
            </a:endParaRPr>
          </a:p>
          <a:p>
            <a:r>
              <a:rPr lang="ja-JP" altLang="en-US" sz="2400" b="1" dirty="0">
                <a:solidFill>
                  <a:srgbClr val="0070C0"/>
                </a:solidFill>
              </a:rPr>
              <a:t>　　　③</a:t>
            </a:r>
            <a:r>
              <a:rPr lang="en-US" altLang="ja-JP" sz="2400" b="1" dirty="0">
                <a:solidFill>
                  <a:srgbClr val="0070C0"/>
                </a:solidFill>
              </a:rPr>
              <a:t>A</a:t>
            </a:r>
            <a:r>
              <a:rPr lang="ja-JP" altLang="en-US" sz="2400" b="1" dirty="0">
                <a:solidFill>
                  <a:srgbClr val="0070C0"/>
                </a:solidFill>
              </a:rPr>
              <a:t>：</a:t>
            </a:r>
            <a:r>
              <a:rPr lang="en-US" altLang="ja-JP" sz="2400" b="1" dirty="0">
                <a:solidFill>
                  <a:srgbClr val="0070C0"/>
                </a:solidFill>
              </a:rPr>
              <a:t>Achievable</a:t>
            </a:r>
            <a:r>
              <a:rPr lang="ja-JP" altLang="en-US" sz="2400" b="1" dirty="0">
                <a:solidFill>
                  <a:srgbClr val="0070C0"/>
                </a:solidFill>
              </a:rPr>
              <a:t>（達成可能な）</a:t>
            </a:r>
            <a:endParaRPr lang="en-US" altLang="ja-JP" sz="2400" b="1" dirty="0">
              <a:solidFill>
                <a:srgbClr val="0070C0"/>
              </a:solidFill>
            </a:endParaRPr>
          </a:p>
          <a:p>
            <a:r>
              <a:rPr lang="ja-JP" altLang="en-US" sz="2400" b="1" dirty="0">
                <a:solidFill>
                  <a:srgbClr val="0070C0"/>
                </a:solidFill>
              </a:rPr>
              <a:t>　　　④</a:t>
            </a:r>
            <a:r>
              <a:rPr lang="en-US" altLang="ja-JP" sz="2400" b="1" dirty="0">
                <a:solidFill>
                  <a:srgbClr val="0070C0"/>
                </a:solidFill>
              </a:rPr>
              <a:t>R</a:t>
            </a:r>
            <a:r>
              <a:rPr lang="ja-JP" altLang="en-US" sz="2400" b="1" dirty="0">
                <a:solidFill>
                  <a:srgbClr val="0070C0"/>
                </a:solidFill>
              </a:rPr>
              <a:t>：</a:t>
            </a:r>
            <a:r>
              <a:rPr lang="en-US" altLang="ja-JP" sz="2400" b="1" dirty="0">
                <a:solidFill>
                  <a:srgbClr val="0070C0"/>
                </a:solidFill>
              </a:rPr>
              <a:t>Related</a:t>
            </a:r>
            <a:r>
              <a:rPr lang="ja-JP" altLang="en-US" sz="2400" b="1" dirty="0">
                <a:solidFill>
                  <a:srgbClr val="0070C0"/>
                </a:solidFill>
              </a:rPr>
              <a:t>（経営目標に関連した）</a:t>
            </a:r>
            <a:endParaRPr lang="en-US" altLang="ja-JP" sz="2400" b="1" dirty="0">
              <a:solidFill>
                <a:srgbClr val="0070C0"/>
              </a:solidFill>
            </a:endParaRPr>
          </a:p>
          <a:p>
            <a:r>
              <a:rPr lang="ja-JP" altLang="en-US" sz="2400" b="1" dirty="0">
                <a:solidFill>
                  <a:srgbClr val="0070C0"/>
                </a:solidFill>
              </a:rPr>
              <a:t>　　　⑤</a:t>
            </a:r>
            <a:r>
              <a:rPr lang="en-US" altLang="ja-JP" sz="2400" b="1" dirty="0">
                <a:solidFill>
                  <a:srgbClr val="0070C0"/>
                </a:solidFill>
              </a:rPr>
              <a:t>T</a:t>
            </a:r>
            <a:r>
              <a:rPr lang="ja-JP" altLang="en-US" sz="2400" b="1" dirty="0">
                <a:solidFill>
                  <a:srgbClr val="0070C0"/>
                </a:solidFill>
              </a:rPr>
              <a:t>：</a:t>
            </a:r>
            <a:r>
              <a:rPr lang="en-US" altLang="ja-JP" sz="2400" b="1" dirty="0">
                <a:solidFill>
                  <a:srgbClr val="0070C0"/>
                </a:solidFill>
              </a:rPr>
              <a:t>Time-bound</a:t>
            </a:r>
            <a:r>
              <a:rPr lang="ja-JP" altLang="en-US" sz="2400" b="1" dirty="0">
                <a:solidFill>
                  <a:srgbClr val="0070C0"/>
                </a:solidFill>
              </a:rPr>
              <a:t>（時間の制約がある）</a:t>
            </a:r>
            <a:endParaRPr lang="en-US" altLang="ja-JP" sz="2400" b="1" dirty="0">
              <a:solidFill>
                <a:srgbClr val="0070C0"/>
              </a:solidFill>
            </a:endParaRPr>
          </a:p>
        </p:txBody>
      </p:sp>
      <p:pic>
        <p:nvPicPr>
          <p:cNvPr id="26626" name="Picture 2">
            <a:extLst>
              <a:ext uri="{FF2B5EF4-FFF2-40B4-BE49-F238E27FC236}">
                <a16:creationId xmlns:a16="http://schemas.microsoft.com/office/drawing/2014/main" id="{BAEFA957-8545-4D4A-7E5C-4352A024F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95854" y="2681555"/>
            <a:ext cx="2666144" cy="266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8619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294319"/>
            <a:ext cx="10881360" cy="2492990"/>
          </a:xfrm>
          <a:prstGeom prst="rect">
            <a:avLst/>
          </a:prstGeom>
          <a:noFill/>
        </p:spPr>
        <p:txBody>
          <a:bodyPr wrap="square" rtlCol="0">
            <a:spAutoFit/>
          </a:bodyPr>
          <a:lstStyle/>
          <a:p>
            <a:r>
              <a:rPr lang="en-US" altLang="ja-JP" sz="2400" b="1" dirty="0">
                <a:solidFill>
                  <a:srgbClr val="FF0000"/>
                </a:solidFill>
              </a:rPr>
              <a:t>SECI</a:t>
            </a:r>
            <a:r>
              <a:rPr lang="ja-JP" altLang="en-US" sz="2400" b="1" dirty="0">
                <a:solidFill>
                  <a:srgbClr val="FF0000"/>
                </a:solidFill>
              </a:rPr>
              <a:t>（せき）モデル</a:t>
            </a:r>
            <a:endParaRPr lang="en-US" altLang="ja-JP" sz="2400" b="1" dirty="0">
              <a:solidFill>
                <a:srgbClr val="FF0000"/>
              </a:solidFill>
            </a:endParaRPr>
          </a:p>
          <a:p>
            <a:endParaRPr lang="en-US" altLang="ja-JP" sz="1200" dirty="0"/>
          </a:p>
          <a:p>
            <a:r>
              <a:rPr lang="ja-JP" altLang="en-US" sz="2400" dirty="0"/>
              <a:t>従業員の知識や技能のなかから「</a:t>
            </a:r>
            <a:r>
              <a:rPr lang="ja-JP" altLang="en-US" sz="2400" b="1" dirty="0"/>
              <a:t>暗黙知</a:t>
            </a:r>
            <a:r>
              <a:rPr lang="ja-JP" altLang="en-US" sz="2400" dirty="0"/>
              <a:t>」を組織的に管理し、必要に応じて「</a:t>
            </a:r>
            <a:r>
              <a:rPr lang="ja-JP" altLang="en-US" sz="2400" b="1" dirty="0"/>
              <a:t>形式知</a:t>
            </a:r>
            <a:r>
              <a:rPr lang="ja-JP" altLang="en-US" sz="2400" dirty="0"/>
              <a:t>」化するための理論のこと。</a:t>
            </a:r>
            <a:r>
              <a:rPr lang="ja-JP" altLang="en-US" sz="2400" b="1" dirty="0"/>
              <a:t>共同化（</a:t>
            </a:r>
            <a:r>
              <a:rPr lang="en-US" altLang="ja-JP" sz="2400" b="1" dirty="0"/>
              <a:t>Socialization</a:t>
            </a:r>
            <a:r>
              <a:rPr lang="ja-JP" altLang="en-US" sz="2400" b="1" dirty="0"/>
              <a:t>）・表出化（</a:t>
            </a:r>
            <a:r>
              <a:rPr lang="en-US" altLang="ja-JP" sz="2400" b="1" dirty="0"/>
              <a:t>Externalization</a:t>
            </a:r>
            <a:r>
              <a:rPr lang="ja-JP" altLang="en-US" sz="2400" b="1" dirty="0"/>
              <a:t>）・結合化（</a:t>
            </a:r>
            <a:r>
              <a:rPr lang="en-US" altLang="ja-JP" sz="2400" b="1" dirty="0"/>
              <a:t>Combination</a:t>
            </a:r>
            <a:r>
              <a:rPr lang="ja-JP" altLang="en-US" sz="2400" b="1" dirty="0"/>
              <a:t>）・内面化（</a:t>
            </a:r>
            <a:r>
              <a:rPr lang="en-US" altLang="ja-JP" sz="2400" b="1" dirty="0"/>
              <a:t>Internalization</a:t>
            </a:r>
            <a:r>
              <a:rPr lang="ja-JP" altLang="en-US" sz="2400" b="1" dirty="0"/>
              <a:t>）</a:t>
            </a:r>
            <a:r>
              <a:rPr lang="ja-JP" altLang="en-US" sz="2400" dirty="0"/>
              <a:t>の４つのプロセスを繰り返し行い、新たな知識や技術を生み出す。</a:t>
            </a:r>
            <a:endParaRPr lang="en-US" altLang="ja-JP" sz="2400" dirty="0"/>
          </a:p>
          <a:p>
            <a:endParaRPr lang="en-US" altLang="ja-JP" sz="2400" b="1" dirty="0">
              <a:solidFill>
                <a:srgbClr val="0070C0"/>
              </a:solidFill>
            </a:endParaRPr>
          </a:p>
        </p:txBody>
      </p:sp>
      <p:graphicFrame>
        <p:nvGraphicFramePr>
          <p:cNvPr id="2" name="図表 1">
            <a:extLst>
              <a:ext uri="{FF2B5EF4-FFF2-40B4-BE49-F238E27FC236}">
                <a16:creationId xmlns:a16="http://schemas.microsoft.com/office/drawing/2014/main" id="{D494AAAB-40F9-F9E8-9FA2-D3D023DA4DF8}"/>
              </a:ext>
            </a:extLst>
          </p:cNvPr>
          <p:cNvGraphicFramePr/>
          <p:nvPr>
            <p:extLst>
              <p:ext uri="{D42A27DB-BD31-4B8C-83A1-F6EECF244321}">
                <p14:modId xmlns:p14="http://schemas.microsoft.com/office/powerpoint/2010/main" val="1134517084"/>
              </p:ext>
            </p:extLst>
          </p:nvPr>
        </p:nvGraphicFramePr>
        <p:xfrm>
          <a:off x="3054849" y="2706767"/>
          <a:ext cx="5482976" cy="35856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フローチャート: 処理 2">
            <a:extLst>
              <a:ext uri="{FF2B5EF4-FFF2-40B4-BE49-F238E27FC236}">
                <a16:creationId xmlns:a16="http://schemas.microsoft.com/office/drawing/2014/main" id="{ED45E299-6C99-A4A8-C043-CD988B228D2D}"/>
              </a:ext>
            </a:extLst>
          </p:cNvPr>
          <p:cNvSpPr/>
          <p:nvPr/>
        </p:nvSpPr>
        <p:spPr>
          <a:xfrm>
            <a:off x="5268288" y="2360601"/>
            <a:ext cx="1056098" cy="346166"/>
          </a:xfrm>
          <a:prstGeom prst="flowChartProcess">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ja-JP" altLang="en-US" b="1" dirty="0"/>
              <a:t>暗黙知</a:t>
            </a:r>
          </a:p>
        </p:txBody>
      </p:sp>
      <p:sp>
        <p:nvSpPr>
          <p:cNvPr id="5" name="フローチャート: 処理 4">
            <a:extLst>
              <a:ext uri="{FF2B5EF4-FFF2-40B4-BE49-F238E27FC236}">
                <a16:creationId xmlns:a16="http://schemas.microsoft.com/office/drawing/2014/main" id="{FB5B61C8-A453-3FCA-BBC7-D55081AD67A2}"/>
              </a:ext>
            </a:extLst>
          </p:cNvPr>
          <p:cNvSpPr/>
          <p:nvPr/>
        </p:nvSpPr>
        <p:spPr>
          <a:xfrm>
            <a:off x="2962381" y="4326523"/>
            <a:ext cx="1056098" cy="346166"/>
          </a:xfrm>
          <a:prstGeom prst="flowChartProcess">
            <a:avLst/>
          </a:prstGeom>
        </p:spPr>
        <p:style>
          <a:lnRef idx="3">
            <a:schemeClr val="lt1"/>
          </a:lnRef>
          <a:fillRef idx="1">
            <a:schemeClr val="dk1"/>
          </a:fillRef>
          <a:effectRef idx="1">
            <a:schemeClr val="dk1"/>
          </a:effectRef>
          <a:fontRef idx="minor">
            <a:schemeClr val="lt1"/>
          </a:fontRef>
        </p:style>
        <p:txBody>
          <a:bodyPr rtlCol="0" anchor="ctr"/>
          <a:lstStyle/>
          <a:p>
            <a:pPr algn="ctr"/>
            <a:r>
              <a:rPr kumimoji="1" lang="ja-JP" altLang="en-US" b="1" dirty="0"/>
              <a:t>暗黙知</a:t>
            </a:r>
          </a:p>
        </p:txBody>
      </p:sp>
      <p:sp>
        <p:nvSpPr>
          <p:cNvPr id="6" name="フローチャート: 処理 5">
            <a:extLst>
              <a:ext uri="{FF2B5EF4-FFF2-40B4-BE49-F238E27FC236}">
                <a16:creationId xmlns:a16="http://schemas.microsoft.com/office/drawing/2014/main" id="{CB668114-B403-5471-6F16-8CFDDF6ADD61}"/>
              </a:ext>
            </a:extLst>
          </p:cNvPr>
          <p:cNvSpPr/>
          <p:nvPr/>
        </p:nvSpPr>
        <p:spPr>
          <a:xfrm>
            <a:off x="5268288" y="6292446"/>
            <a:ext cx="1056098" cy="346166"/>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b="1" dirty="0"/>
              <a:t>形式知</a:t>
            </a:r>
          </a:p>
        </p:txBody>
      </p:sp>
      <p:sp>
        <p:nvSpPr>
          <p:cNvPr id="7" name="フローチャート: 処理 6">
            <a:extLst>
              <a:ext uri="{FF2B5EF4-FFF2-40B4-BE49-F238E27FC236}">
                <a16:creationId xmlns:a16="http://schemas.microsoft.com/office/drawing/2014/main" id="{173DDFDE-1388-075C-7532-123A2C3582B1}"/>
              </a:ext>
            </a:extLst>
          </p:cNvPr>
          <p:cNvSpPr/>
          <p:nvPr/>
        </p:nvSpPr>
        <p:spPr>
          <a:xfrm>
            <a:off x="7549152" y="4320561"/>
            <a:ext cx="1056098" cy="346166"/>
          </a:xfrm>
          <a:prstGeom prst="flowChart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kumimoji="1" lang="ja-JP" altLang="en-US" b="1" dirty="0"/>
              <a:t>形式知</a:t>
            </a:r>
          </a:p>
        </p:txBody>
      </p:sp>
    </p:spTree>
    <p:extLst>
      <p:ext uri="{BB962C8B-B14F-4D97-AF65-F5344CB8AC3E}">
        <p14:creationId xmlns:p14="http://schemas.microsoft.com/office/powerpoint/2010/main" val="1707942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928099"/>
            <a:ext cx="10881360" cy="2492990"/>
          </a:xfrm>
          <a:prstGeom prst="rect">
            <a:avLst/>
          </a:prstGeom>
          <a:noFill/>
        </p:spPr>
        <p:txBody>
          <a:bodyPr wrap="square" rtlCol="0">
            <a:spAutoFit/>
          </a:bodyPr>
          <a:lstStyle/>
          <a:p>
            <a:r>
              <a:rPr lang="en-US" altLang="ja-JP" sz="2400" b="1" dirty="0" err="1">
                <a:solidFill>
                  <a:srgbClr val="FF0000"/>
                </a:solidFill>
              </a:rPr>
              <a:t>PoV</a:t>
            </a:r>
            <a:r>
              <a:rPr lang="ja-JP" altLang="en-US" sz="2400" b="1" dirty="0">
                <a:solidFill>
                  <a:srgbClr val="FF0000"/>
                </a:solidFill>
              </a:rPr>
              <a:t>（</a:t>
            </a:r>
            <a:r>
              <a:rPr lang="en-US" altLang="ja-JP" sz="2400" b="1" dirty="0">
                <a:solidFill>
                  <a:srgbClr val="FF0000"/>
                </a:solidFill>
              </a:rPr>
              <a:t>Proof of Value</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「価値実証」という意味。</a:t>
            </a:r>
            <a:r>
              <a:rPr lang="ja-JP" altLang="en-US" sz="2400" b="1" dirty="0"/>
              <a:t>システムを導入する際に、本当にそのシステムを導入する価値があるかどうかを検証すること</a:t>
            </a:r>
            <a:r>
              <a:rPr lang="ja-JP" altLang="en-US" sz="2400" dirty="0"/>
              <a:t>を指す。</a:t>
            </a:r>
            <a:r>
              <a:rPr lang="en-US" altLang="ja-JP" sz="2400" dirty="0"/>
              <a:t>PoC</a:t>
            </a:r>
            <a:r>
              <a:rPr lang="ja-JP" altLang="en-US" sz="2400" dirty="0"/>
              <a:t>との違いは、実際にシステムを導入・運用して検証するか否かという点。</a:t>
            </a:r>
            <a:r>
              <a:rPr lang="en-US" altLang="ja-JP" sz="2400" dirty="0"/>
              <a:t>PoC</a:t>
            </a:r>
            <a:r>
              <a:rPr lang="ja-JP" altLang="en-US" sz="2400" dirty="0"/>
              <a:t>は試験的に簡易版を作成して導入を実施するが、</a:t>
            </a:r>
            <a:r>
              <a:rPr lang="en-US" altLang="ja-JP" sz="2400" b="1" dirty="0" err="1"/>
              <a:t>PoV</a:t>
            </a:r>
            <a:r>
              <a:rPr lang="ja-JP" altLang="en-US" sz="2400" b="1" dirty="0"/>
              <a:t>は簡易版さえも本当に導入が必要かどうかから検討する</a:t>
            </a:r>
            <a:r>
              <a:rPr lang="ja-JP" altLang="en-US" sz="2400" dirty="0"/>
              <a:t>という点が異なる。</a:t>
            </a:r>
            <a:endParaRPr lang="en-US" altLang="ja-JP" sz="2400" dirty="0"/>
          </a:p>
        </p:txBody>
      </p:sp>
      <p:pic>
        <p:nvPicPr>
          <p:cNvPr id="28674" name="Picture 2">
            <a:extLst>
              <a:ext uri="{FF2B5EF4-FFF2-40B4-BE49-F238E27FC236}">
                <a16:creationId xmlns:a16="http://schemas.microsoft.com/office/drawing/2014/main" id="{24644659-A2A7-3A78-802D-550E8D8F32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1831" y="3429000"/>
            <a:ext cx="2500901" cy="2500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476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845907"/>
            <a:ext cx="10881360" cy="2862322"/>
          </a:xfrm>
          <a:prstGeom prst="rect">
            <a:avLst/>
          </a:prstGeom>
          <a:noFill/>
        </p:spPr>
        <p:txBody>
          <a:bodyPr wrap="square" rtlCol="0">
            <a:spAutoFit/>
          </a:bodyPr>
          <a:lstStyle/>
          <a:p>
            <a:r>
              <a:rPr lang="en-US" altLang="ja-JP" sz="2400" b="1" dirty="0">
                <a:solidFill>
                  <a:srgbClr val="FF0000"/>
                </a:solidFill>
              </a:rPr>
              <a:t>OMO</a:t>
            </a:r>
            <a:r>
              <a:rPr lang="ja-JP" altLang="en-US" sz="2400" b="1" dirty="0">
                <a:solidFill>
                  <a:srgbClr val="FF0000"/>
                </a:solidFill>
              </a:rPr>
              <a:t>（</a:t>
            </a:r>
            <a:r>
              <a:rPr lang="en-US" altLang="ja-JP" sz="2400" b="1" dirty="0">
                <a:solidFill>
                  <a:srgbClr val="FF0000"/>
                </a:solidFill>
              </a:rPr>
              <a:t>Online Merges with Offline</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オンラインとオフラインの販売チャネルを活用しやすくすることで、顧客満足度を高めるマーケティング方法</a:t>
            </a:r>
            <a:r>
              <a:rPr lang="ja-JP" altLang="en-US" sz="2400" dirty="0"/>
              <a:t>のこと。例えば、オンラインで商品を購入したあとに実店舗で受け取ったり、実店舗で商品を試着したあとにオンラインで購入を完了したりできる。これにより、顧客は自分に合った商品をリアルに見たり試したりできる一方で、オンラインでの手続きをスムーズに進めることができる。</a:t>
            </a:r>
            <a:endParaRPr lang="en-US" altLang="ja-JP" sz="2400" dirty="0"/>
          </a:p>
        </p:txBody>
      </p:sp>
      <p:pic>
        <p:nvPicPr>
          <p:cNvPr id="1026" name="Picture 2">
            <a:extLst>
              <a:ext uri="{FF2B5EF4-FFF2-40B4-BE49-F238E27FC236}">
                <a16:creationId xmlns:a16="http://schemas.microsoft.com/office/drawing/2014/main" id="{C46A8EDA-F20B-17E8-B514-0BBFACC05D7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8326" y="4048390"/>
            <a:ext cx="1561813" cy="17304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F0AFBF14-8BAD-C62C-D656-60952B9BB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5683" y="4223727"/>
            <a:ext cx="1593721" cy="1211304"/>
          </a:xfrm>
          <a:prstGeom prst="rect">
            <a:avLst/>
          </a:prstGeom>
          <a:noFill/>
          <a:extLst>
            <a:ext uri="{909E8E84-426E-40DD-AFC4-6F175D3DCCD1}">
              <a14:hiddenFill xmlns:a14="http://schemas.microsoft.com/office/drawing/2010/main">
                <a:solidFill>
                  <a:srgbClr val="FFFFFF"/>
                </a:solidFill>
              </a14:hiddenFill>
            </a:ext>
          </a:extLst>
        </p:spPr>
      </p:pic>
      <p:sp>
        <p:nvSpPr>
          <p:cNvPr id="2" name="矢印: 右 1">
            <a:extLst>
              <a:ext uri="{FF2B5EF4-FFF2-40B4-BE49-F238E27FC236}">
                <a16:creationId xmlns:a16="http://schemas.microsoft.com/office/drawing/2014/main" id="{9DC1BEDB-EAE4-DEFE-2E87-14EB67808B62}"/>
              </a:ext>
            </a:extLst>
          </p:cNvPr>
          <p:cNvSpPr/>
          <p:nvPr/>
        </p:nvSpPr>
        <p:spPr>
          <a:xfrm>
            <a:off x="5137079" y="4417889"/>
            <a:ext cx="1356188" cy="75001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t>購入後</a:t>
            </a:r>
            <a:endParaRPr kumimoji="1" lang="ja-JP" altLang="en-US" b="1" dirty="0"/>
          </a:p>
        </p:txBody>
      </p:sp>
      <p:sp>
        <p:nvSpPr>
          <p:cNvPr id="5" name="テキスト ボックス 4">
            <a:extLst>
              <a:ext uri="{FF2B5EF4-FFF2-40B4-BE49-F238E27FC236}">
                <a16:creationId xmlns:a16="http://schemas.microsoft.com/office/drawing/2014/main" id="{85E3BAEE-546A-5D22-9A8C-7975709CEE67}"/>
              </a:ext>
            </a:extLst>
          </p:cNvPr>
          <p:cNvSpPr txBox="1"/>
          <p:nvPr/>
        </p:nvSpPr>
        <p:spPr>
          <a:xfrm>
            <a:off x="3197832" y="3596646"/>
            <a:ext cx="1939247" cy="369332"/>
          </a:xfrm>
          <a:prstGeom prst="rect">
            <a:avLst/>
          </a:prstGeom>
          <a:noFill/>
        </p:spPr>
        <p:txBody>
          <a:bodyPr wrap="square">
            <a:spAutoFit/>
          </a:bodyPr>
          <a:lstStyle/>
          <a:p>
            <a:pPr algn="ctr"/>
            <a:r>
              <a:rPr lang="ja-JP" altLang="en-US" b="1" dirty="0"/>
              <a:t>スマホで決済</a:t>
            </a:r>
          </a:p>
        </p:txBody>
      </p:sp>
      <p:sp>
        <p:nvSpPr>
          <p:cNvPr id="6" name="テキスト ボックス 5">
            <a:extLst>
              <a:ext uri="{FF2B5EF4-FFF2-40B4-BE49-F238E27FC236}">
                <a16:creationId xmlns:a16="http://schemas.microsoft.com/office/drawing/2014/main" id="{1ABA876F-DB7F-CC9E-145D-EC1F16F55ED8}"/>
              </a:ext>
            </a:extLst>
          </p:cNvPr>
          <p:cNvSpPr txBox="1"/>
          <p:nvPr/>
        </p:nvSpPr>
        <p:spPr>
          <a:xfrm>
            <a:off x="6895683" y="3804683"/>
            <a:ext cx="1939247" cy="369332"/>
          </a:xfrm>
          <a:prstGeom prst="rect">
            <a:avLst/>
          </a:prstGeom>
          <a:noFill/>
        </p:spPr>
        <p:txBody>
          <a:bodyPr wrap="square">
            <a:spAutoFit/>
          </a:bodyPr>
          <a:lstStyle/>
          <a:p>
            <a:pPr algn="ctr"/>
            <a:r>
              <a:rPr lang="ja-JP" altLang="en-US" b="1" dirty="0"/>
              <a:t>情報のデータ化</a:t>
            </a:r>
          </a:p>
        </p:txBody>
      </p:sp>
      <p:sp>
        <p:nvSpPr>
          <p:cNvPr id="7" name="テキスト ボックス 6">
            <a:extLst>
              <a:ext uri="{FF2B5EF4-FFF2-40B4-BE49-F238E27FC236}">
                <a16:creationId xmlns:a16="http://schemas.microsoft.com/office/drawing/2014/main" id="{03243472-7161-AD87-334E-78D5CB3DDD46}"/>
              </a:ext>
            </a:extLst>
          </p:cNvPr>
          <p:cNvSpPr txBox="1"/>
          <p:nvPr/>
        </p:nvSpPr>
        <p:spPr>
          <a:xfrm>
            <a:off x="3734656" y="5775192"/>
            <a:ext cx="4161033" cy="369332"/>
          </a:xfrm>
          <a:prstGeom prst="rect">
            <a:avLst/>
          </a:prstGeom>
          <a:noFill/>
        </p:spPr>
        <p:txBody>
          <a:bodyPr wrap="square">
            <a:spAutoFit/>
          </a:bodyPr>
          <a:lstStyle/>
          <a:p>
            <a:pPr algn="ctr"/>
            <a:r>
              <a:rPr lang="ja-JP" altLang="en-US" b="1" dirty="0"/>
              <a:t>オンラインとオフラインが併合</a:t>
            </a:r>
          </a:p>
        </p:txBody>
      </p:sp>
    </p:spTree>
    <p:extLst>
      <p:ext uri="{BB962C8B-B14F-4D97-AF65-F5344CB8AC3E}">
        <p14:creationId xmlns:p14="http://schemas.microsoft.com/office/powerpoint/2010/main" val="31501867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1113256"/>
            <a:ext cx="10881360" cy="1754326"/>
          </a:xfrm>
          <a:prstGeom prst="rect">
            <a:avLst/>
          </a:prstGeom>
          <a:noFill/>
        </p:spPr>
        <p:txBody>
          <a:bodyPr wrap="square" rtlCol="0">
            <a:spAutoFit/>
          </a:bodyPr>
          <a:lstStyle/>
          <a:p>
            <a:r>
              <a:rPr lang="en-US" altLang="ja-JP" sz="2400" b="1" dirty="0">
                <a:solidFill>
                  <a:srgbClr val="FF0000"/>
                </a:solidFill>
              </a:rPr>
              <a:t>NFT</a:t>
            </a:r>
            <a:r>
              <a:rPr lang="ja-JP" altLang="en-US" sz="2400" b="1" dirty="0">
                <a:solidFill>
                  <a:srgbClr val="FF0000"/>
                </a:solidFill>
              </a:rPr>
              <a:t>（</a:t>
            </a:r>
            <a:r>
              <a:rPr lang="en-US" altLang="ja-JP" sz="2400" b="1" dirty="0">
                <a:solidFill>
                  <a:srgbClr val="FF0000"/>
                </a:solidFill>
              </a:rPr>
              <a:t>Non-Fungible Token</a:t>
            </a:r>
            <a:r>
              <a:rPr lang="ja-JP" altLang="en-US" sz="2400" b="1" dirty="0">
                <a:solidFill>
                  <a:srgbClr val="FF0000"/>
                </a:solidFill>
              </a:rPr>
              <a:t>：非代替性トークン）</a:t>
            </a:r>
            <a:endParaRPr lang="en-US" altLang="ja-JP" sz="2400" b="1" dirty="0">
              <a:solidFill>
                <a:srgbClr val="FF0000"/>
              </a:solidFill>
            </a:endParaRPr>
          </a:p>
          <a:p>
            <a:endParaRPr lang="en-US" altLang="ja-JP" sz="1200" dirty="0"/>
          </a:p>
          <a:p>
            <a:r>
              <a:rPr lang="ja-JP" altLang="en-US" sz="2400" dirty="0"/>
              <a:t>「</a:t>
            </a:r>
            <a:r>
              <a:rPr lang="ja-JP" altLang="en-US" sz="2400" b="1" dirty="0"/>
              <a:t>偽造不可な鑑定書・所有証明書付きのデジタルデータ</a:t>
            </a:r>
            <a:r>
              <a:rPr lang="ja-JP" altLang="en-US" sz="2400" dirty="0"/>
              <a:t>」のこと。コピーが容易なデジタルデータに対し、ブロックチェーン技術を活用することで、唯一無二な資産的価値を付与し、新たな売買市場を生み出す。</a:t>
            </a:r>
            <a:endParaRPr lang="en-US" altLang="ja-JP" sz="2400" dirty="0"/>
          </a:p>
        </p:txBody>
      </p:sp>
      <p:pic>
        <p:nvPicPr>
          <p:cNvPr id="2050" name="Picture 2">
            <a:extLst>
              <a:ext uri="{FF2B5EF4-FFF2-40B4-BE49-F238E27FC236}">
                <a16:creationId xmlns:a16="http://schemas.microsoft.com/office/drawing/2014/main" id="{D65A5FD0-F2B2-3160-B1F2-32A0F85CC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7993" y="3155023"/>
            <a:ext cx="2829674" cy="282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01364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1113256"/>
            <a:ext cx="10881360" cy="1754326"/>
          </a:xfrm>
          <a:prstGeom prst="rect">
            <a:avLst/>
          </a:prstGeom>
          <a:noFill/>
        </p:spPr>
        <p:txBody>
          <a:bodyPr wrap="square" rtlCol="0">
            <a:spAutoFit/>
          </a:bodyPr>
          <a:lstStyle/>
          <a:p>
            <a:r>
              <a:rPr lang="ja-JP" altLang="en-US" sz="2400" b="1" dirty="0">
                <a:solidFill>
                  <a:srgbClr val="FF0000"/>
                </a:solidFill>
              </a:rPr>
              <a:t>中央銀行発行デジタル通貨（</a:t>
            </a:r>
            <a:r>
              <a:rPr lang="en-US" altLang="ja-JP" sz="2400" b="1" dirty="0">
                <a:solidFill>
                  <a:srgbClr val="FF0000"/>
                </a:solidFill>
              </a:rPr>
              <a:t>Central Bank Digital Currency</a:t>
            </a:r>
            <a:r>
              <a:rPr lang="ja-JP" altLang="en-US" sz="2400" b="1" dirty="0">
                <a:solidFill>
                  <a:srgbClr val="FF0000"/>
                </a:solidFill>
              </a:rPr>
              <a:t>：</a:t>
            </a:r>
            <a:r>
              <a:rPr lang="en-US" altLang="ja-JP" sz="2400" b="1" dirty="0">
                <a:solidFill>
                  <a:srgbClr val="FF0000"/>
                </a:solidFill>
              </a:rPr>
              <a:t>CBDC</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中央銀行が発行するデジタル通貨のことで、</a:t>
            </a:r>
            <a:r>
              <a:rPr lang="ja-JP" altLang="en-US" sz="2400" b="1" dirty="0"/>
              <a:t>①デジタル化されていること、　②円などの法定通貨建てであること、③中央銀行の債務として発行されること</a:t>
            </a:r>
            <a:r>
              <a:rPr lang="ja-JP" altLang="en-US" sz="2400" dirty="0"/>
              <a:t>、の</a:t>
            </a:r>
            <a:r>
              <a:rPr lang="en-US" altLang="ja-JP" sz="2400" dirty="0"/>
              <a:t>3</a:t>
            </a:r>
            <a:r>
              <a:rPr lang="ja-JP" altLang="en-US" sz="2400" dirty="0"/>
              <a:t>つの条件を満たすものと定義されている。</a:t>
            </a:r>
            <a:endParaRPr lang="en-US" altLang="ja-JP" sz="2400" dirty="0"/>
          </a:p>
        </p:txBody>
      </p:sp>
      <p:pic>
        <p:nvPicPr>
          <p:cNvPr id="3076" name="Picture 4">
            <a:extLst>
              <a:ext uri="{FF2B5EF4-FFF2-40B4-BE49-F238E27FC236}">
                <a16:creationId xmlns:a16="http://schemas.microsoft.com/office/drawing/2014/main" id="{464FB264-EA15-2798-35FF-5D1416354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5055" y="3039754"/>
            <a:ext cx="2594225" cy="2594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13463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934426"/>
            <a:ext cx="10881360" cy="2123658"/>
          </a:xfrm>
          <a:prstGeom prst="rect">
            <a:avLst/>
          </a:prstGeom>
          <a:noFill/>
        </p:spPr>
        <p:txBody>
          <a:bodyPr wrap="square" rtlCol="0">
            <a:spAutoFit/>
          </a:bodyPr>
          <a:lstStyle/>
          <a:p>
            <a:r>
              <a:rPr lang="en-US" altLang="ja-JP" sz="2400" b="1" dirty="0">
                <a:solidFill>
                  <a:srgbClr val="FF0000"/>
                </a:solidFill>
              </a:rPr>
              <a:t>VR</a:t>
            </a:r>
            <a:r>
              <a:rPr lang="ja-JP" altLang="en-US" sz="2400" b="1" dirty="0">
                <a:solidFill>
                  <a:srgbClr val="FF0000"/>
                </a:solidFill>
              </a:rPr>
              <a:t>ゴーグル</a:t>
            </a:r>
            <a:endParaRPr lang="en-US" altLang="ja-JP" sz="2400" b="1" dirty="0">
              <a:solidFill>
                <a:srgbClr val="FF0000"/>
              </a:solidFill>
            </a:endParaRPr>
          </a:p>
          <a:p>
            <a:endParaRPr lang="en-US" altLang="ja-JP" sz="1200" dirty="0"/>
          </a:p>
          <a:p>
            <a:r>
              <a:rPr lang="ja-JP" altLang="en-US" sz="2400" b="1" dirty="0"/>
              <a:t>仮想現実（バーチャルリアリティ）を体験することができるレンズが付いているゴーグル</a:t>
            </a:r>
            <a:r>
              <a:rPr lang="ja-JP" altLang="en-US" sz="2400" dirty="0"/>
              <a:t>のこと。数万円もする本格的なものから、スマホをはめ込んで使う簡易的なものまでさまざまな種類がある。「仮想現実」とも訳され、</a:t>
            </a:r>
            <a:r>
              <a:rPr lang="en-US" altLang="ja-JP" sz="2400" dirty="0"/>
              <a:t>VR</a:t>
            </a:r>
            <a:r>
              <a:rPr lang="ja-JP" altLang="en-US" sz="2400" dirty="0"/>
              <a:t>には「表面的には現実ではないが、本質的には現実」という意味が含まれている。</a:t>
            </a:r>
            <a:endParaRPr lang="en-US" altLang="ja-JP" sz="2400" dirty="0"/>
          </a:p>
        </p:txBody>
      </p:sp>
      <p:pic>
        <p:nvPicPr>
          <p:cNvPr id="4098" name="Picture 2">
            <a:extLst>
              <a:ext uri="{FF2B5EF4-FFF2-40B4-BE49-F238E27FC236}">
                <a16:creationId xmlns:a16="http://schemas.microsoft.com/office/drawing/2014/main" id="{72896A18-D0AC-8976-75CB-7D72BE45D1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6511" y="3244333"/>
            <a:ext cx="1963887" cy="2378467"/>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12C7199-49B3-4622-623D-03FEAEC5DFB8}"/>
              </a:ext>
            </a:extLst>
          </p:cNvPr>
          <p:cNvSpPr txBox="1"/>
          <p:nvPr/>
        </p:nvSpPr>
        <p:spPr>
          <a:xfrm>
            <a:off x="6018088" y="4248901"/>
            <a:ext cx="2622479" cy="369332"/>
          </a:xfrm>
          <a:prstGeom prst="rect">
            <a:avLst/>
          </a:prstGeom>
          <a:noFill/>
        </p:spPr>
        <p:txBody>
          <a:bodyPr wrap="square">
            <a:spAutoFit/>
          </a:bodyPr>
          <a:lstStyle/>
          <a:p>
            <a:r>
              <a:rPr lang="en-US" altLang="ja-JP" dirty="0"/>
              <a:t>Meta Quest 3 128GB </a:t>
            </a:r>
            <a:endParaRPr lang="ja-JP" altLang="en-US" dirty="0"/>
          </a:p>
        </p:txBody>
      </p:sp>
    </p:spTree>
    <p:extLst>
      <p:ext uri="{BB962C8B-B14F-4D97-AF65-F5344CB8AC3E}">
        <p14:creationId xmlns:p14="http://schemas.microsoft.com/office/powerpoint/2010/main" val="2868841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615927"/>
            <a:ext cx="10881360" cy="2492990"/>
          </a:xfrm>
          <a:prstGeom prst="rect">
            <a:avLst/>
          </a:prstGeom>
          <a:noFill/>
        </p:spPr>
        <p:txBody>
          <a:bodyPr wrap="square" rtlCol="0">
            <a:spAutoFit/>
          </a:bodyPr>
          <a:lstStyle/>
          <a:p>
            <a:r>
              <a:rPr lang="ja-JP" altLang="en-US" sz="2400" b="1" dirty="0">
                <a:solidFill>
                  <a:srgbClr val="FF0000"/>
                </a:solidFill>
              </a:rPr>
              <a:t>スマートシティ</a:t>
            </a:r>
            <a:endParaRPr lang="en-US" altLang="ja-JP" sz="2400" b="1" dirty="0">
              <a:solidFill>
                <a:srgbClr val="FF0000"/>
              </a:solidFill>
            </a:endParaRPr>
          </a:p>
          <a:p>
            <a:endParaRPr lang="en-US" altLang="ja-JP" sz="1200" dirty="0"/>
          </a:p>
          <a:p>
            <a:r>
              <a:rPr lang="ja-JP" altLang="en-US" sz="2400" dirty="0"/>
              <a:t>デジタル技術を活用して、都市インフラ・施設や運営業務等を最適化し、企業や生活者の利便性・快適性の向上を目指す都市のこと。世界各国では、中央政府や地方自治体だけでなく、</a:t>
            </a:r>
            <a:r>
              <a:rPr lang="en-US" altLang="ja-JP" sz="2400" dirty="0"/>
              <a:t>GAFA</a:t>
            </a:r>
            <a:r>
              <a:rPr lang="ja-JP" altLang="en-US" sz="2400" dirty="0"/>
              <a:t>（</a:t>
            </a:r>
            <a:r>
              <a:rPr lang="en-US" altLang="ja-JP" sz="2400" dirty="0"/>
              <a:t>Google</a:t>
            </a:r>
            <a:r>
              <a:rPr lang="ja-JP" altLang="en-US" sz="2400" dirty="0"/>
              <a:t>、</a:t>
            </a:r>
            <a:r>
              <a:rPr lang="en-US" altLang="ja-JP" sz="2400" dirty="0"/>
              <a:t>Amazon</a:t>
            </a:r>
            <a:r>
              <a:rPr lang="ja-JP" altLang="en-US" sz="2400" dirty="0"/>
              <a:t>、</a:t>
            </a:r>
            <a:r>
              <a:rPr lang="en-US" altLang="ja-JP" sz="2400" dirty="0"/>
              <a:t>Facebook</a:t>
            </a:r>
            <a:r>
              <a:rPr lang="ja-JP" altLang="en-US" sz="2400" dirty="0"/>
              <a:t>、</a:t>
            </a:r>
            <a:r>
              <a:rPr lang="en-US" altLang="ja-JP" sz="2400" dirty="0"/>
              <a:t>Apple</a:t>
            </a:r>
            <a:r>
              <a:rPr lang="ja-JP" altLang="en-US" sz="2400" dirty="0"/>
              <a:t>）やアリババなど</a:t>
            </a:r>
            <a:r>
              <a:rPr lang="en-US" altLang="ja-JP" sz="2400" dirty="0"/>
              <a:t>IT</a:t>
            </a:r>
            <a:r>
              <a:rPr lang="ja-JP" altLang="en-US" sz="2400" dirty="0"/>
              <a:t>系プラットフォーマーなどもスマートシティに取り組んでいる。</a:t>
            </a:r>
            <a:endParaRPr lang="en-US" altLang="ja-JP" sz="2400" dirty="0"/>
          </a:p>
        </p:txBody>
      </p:sp>
      <p:pic>
        <p:nvPicPr>
          <p:cNvPr id="5122" name="Picture 2" descr="スマートシティの実現イメージ">
            <a:extLst>
              <a:ext uri="{FF2B5EF4-FFF2-40B4-BE49-F238E27FC236}">
                <a16:creationId xmlns:a16="http://schemas.microsoft.com/office/drawing/2014/main" id="{56932841-733C-2755-15D7-3D83EFFEAE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21540" y="2984485"/>
            <a:ext cx="3798482" cy="2845782"/>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3BB45D74-CF34-B696-622E-66F5EDF919F0}"/>
              </a:ext>
            </a:extLst>
          </p:cNvPr>
          <p:cNvSpPr txBox="1"/>
          <p:nvPr/>
        </p:nvSpPr>
        <p:spPr>
          <a:xfrm>
            <a:off x="7322905" y="4038044"/>
            <a:ext cx="2817688" cy="738664"/>
          </a:xfrm>
          <a:prstGeom prst="rect">
            <a:avLst/>
          </a:prstGeom>
          <a:noFill/>
        </p:spPr>
        <p:txBody>
          <a:bodyPr wrap="square">
            <a:spAutoFit/>
          </a:bodyPr>
          <a:lstStyle/>
          <a:p>
            <a:r>
              <a:rPr lang="ja-JP" altLang="en-US" sz="1400" dirty="0">
                <a:hlinkClick r:id="rId3"/>
              </a:rPr>
              <a:t>スマートシティ </a:t>
            </a:r>
            <a:r>
              <a:rPr lang="en-US" altLang="ja-JP" sz="1400" dirty="0">
                <a:hlinkClick r:id="rId3"/>
              </a:rPr>
              <a:t>- Society 5.0 - </a:t>
            </a:r>
            <a:r>
              <a:rPr lang="ja-JP" altLang="en-US" sz="1400" dirty="0">
                <a:hlinkClick r:id="rId3"/>
              </a:rPr>
              <a:t>科学技術政策 </a:t>
            </a:r>
            <a:r>
              <a:rPr lang="en-US" altLang="ja-JP" sz="1400" dirty="0">
                <a:hlinkClick r:id="rId3"/>
              </a:rPr>
              <a:t>- </a:t>
            </a:r>
            <a:r>
              <a:rPr lang="ja-JP" altLang="en-US" sz="1400" dirty="0">
                <a:hlinkClick r:id="rId3"/>
              </a:rPr>
              <a:t>内閣府 </a:t>
            </a:r>
            <a:r>
              <a:rPr lang="en-US" altLang="ja-JP" sz="1400" dirty="0">
                <a:hlinkClick r:id="rId3"/>
              </a:rPr>
              <a:t>(cao.go.jp)</a:t>
            </a:r>
            <a:endParaRPr lang="ja-JP" altLang="en-US" sz="1400" dirty="0"/>
          </a:p>
        </p:txBody>
      </p:sp>
    </p:spTree>
    <p:extLst>
      <p:ext uri="{BB962C8B-B14F-4D97-AF65-F5344CB8AC3E}">
        <p14:creationId xmlns:p14="http://schemas.microsoft.com/office/powerpoint/2010/main" val="12367809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502465"/>
            <a:ext cx="10881360" cy="2862322"/>
          </a:xfrm>
          <a:prstGeom prst="rect">
            <a:avLst/>
          </a:prstGeom>
          <a:noFill/>
        </p:spPr>
        <p:txBody>
          <a:bodyPr wrap="square" rtlCol="0">
            <a:spAutoFit/>
          </a:bodyPr>
          <a:lstStyle/>
          <a:p>
            <a:r>
              <a:rPr lang="ja-JP" altLang="en-US" sz="2400" b="1" dirty="0">
                <a:solidFill>
                  <a:srgbClr val="FF0000"/>
                </a:solidFill>
              </a:rPr>
              <a:t>パブリッククラウド</a:t>
            </a:r>
            <a:endParaRPr lang="en-US" altLang="ja-JP" sz="2400" b="1" dirty="0">
              <a:solidFill>
                <a:srgbClr val="FF0000"/>
              </a:solidFill>
            </a:endParaRPr>
          </a:p>
          <a:p>
            <a:endParaRPr lang="en-US" altLang="ja-JP" sz="1200" dirty="0"/>
          </a:p>
          <a:p>
            <a:r>
              <a:rPr lang="ja-JP" altLang="en-US" sz="2400" b="1" dirty="0"/>
              <a:t>他のユーザーとクラウド環境を</a:t>
            </a:r>
            <a:r>
              <a:rPr lang="ja-JP" altLang="en-US" sz="2400" b="1" dirty="0">
                <a:solidFill>
                  <a:srgbClr val="2B0BB5"/>
                </a:solidFill>
              </a:rPr>
              <a:t>共有</a:t>
            </a:r>
            <a:r>
              <a:rPr lang="ja-JP" altLang="en-US" sz="2400" b="1" dirty="0"/>
              <a:t>して使用するクラウドサービス</a:t>
            </a:r>
            <a:r>
              <a:rPr lang="ja-JP" altLang="en-US" sz="2400" dirty="0"/>
              <a:t>を指す。</a:t>
            </a:r>
          </a:p>
          <a:p>
            <a:r>
              <a:rPr lang="ja-JP" altLang="en-US" sz="2400" dirty="0"/>
              <a:t>パブリッククラウドは専用のサーバおよびインターネット回線を調達する必要がなく、手軽に導入できる。一方、クラウド事業者が提供するサービスやその環境に依存しているため、</a:t>
            </a:r>
            <a:r>
              <a:rPr lang="ja-JP" altLang="en-US" sz="2400" b="1" dirty="0"/>
              <a:t>障害などの予期せぬトラブルが発生した場合には自社で対処できず、クラウド事業者からの復旧連絡を待つ</a:t>
            </a:r>
            <a:r>
              <a:rPr lang="ja-JP" altLang="en-US" sz="2400" dirty="0"/>
              <a:t>ことになる。また、</a:t>
            </a:r>
            <a:r>
              <a:rPr lang="ja-JP" altLang="en-US" sz="2400" b="1" dirty="0"/>
              <a:t>セキュリティーポリシーへの対応もしづらい</a:t>
            </a:r>
            <a:r>
              <a:rPr lang="ja-JP" altLang="en-US" sz="2400" dirty="0"/>
              <a:t>。</a:t>
            </a:r>
            <a:endParaRPr lang="en-US" altLang="ja-JP" sz="2400" dirty="0"/>
          </a:p>
        </p:txBody>
      </p:sp>
      <p:pic>
        <p:nvPicPr>
          <p:cNvPr id="3" name="図 2" descr="アイコン&#10;&#10;自動的に生成された説明">
            <a:extLst>
              <a:ext uri="{FF2B5EF4-FFF2-40B4-BE49-F238E27FC236}">
                <a16:creationId xmlns:a16="http://schemas.microsoft.com/office/drawing/2014/main" id="{32981808-7F16-DD61-7B0F-941562E45F77}"/>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63289" y="3152714"/>
            <a:ext cx="2877285" cy="2877285"/>
          </a:xfrm>
          <a:prstGeom prst="rect">
            <a:avLst/>
          </a:prstGeom>
        </p:spPr>
      </p:pic>
      <p:sp>
        <p:nvSpPr>
          <p:cNvPr id="8" name="テキスト ボックス 7">
            <a:extLst>
              <a:ext uri="{FF2B5EF4-FFF2-40B4-BE49-F238E27FC236}">
                <a16:creationId xmlns:a16="http://schemas.microsoft.com/office/drawing/2014/main" id="{551090A0-C5A0-B603-F4FE-3C21CD09E652}"/>
              </a:ext>
            </a:extLst>
          </p:cNvPr>
          <p:cNvSpPr txBox="1"/>
          <p:nvPr/>
        </p:nvSpPr>
        <p:spPr>
          <a:xfrm>
            <a:off x="2733268" y="5606916"/>
            <a:ext cx="2334802" cy="369332"/>
          </a:xfrm>
          <a:prstGeom prst="rect">
            <a:avLst/>
          </a:prstGeom>
          <a:noFill/>
        </p:spPr>
        <p:txBody>
          <a:bodyPr wrap="square">
            <a:spAutoFit/>
          </a:bodyPr>
          <a:lstStyle/>
          <a:p>
            <a:r>
              <a:rPr lang="ja-JP" altLang="en-US" sz="1800" b="1" dirty="0">
                <a:solidFill>
                  <a:srgbClr val="2B0BB5"/>
                </a:solidFill>
              </a:rPr>
              <a:t>パブリッククラウド</a:t>
            </a:r>
            <a:endParaRPr lang="ja-JP" altLang="en-US" b="1" dirty="0">
              <a:solidFill>
                <a:srgbClr val="2B0BB5"/>
              </a:solidFill>
            </a:endParaRPr>
          </a:p>
        </p:txBody>
      </p:sp>
      <p:sp>
        <p:nvSpPr>
          <p:cNvPr id="9" name="テキスト ボックス 8">
            <a:extLst>
              <a:ext uri="{FF2B5EF4-FFF2-40B4-BE49-F238E27FC236}">
                <a16:creationId xmlns:a16="http://schemas.microsoft.com/office/drawing/2014/main" id="{ABF77E9D-1958-AD96-8FD9-DF8890E3B2DE}"/>
              </a:ext>
            </a:extLst>
          </p:cNvPr>
          <p:cNvSpPr txBox="1"/>
          <p:nvPr/>
        </p:nvSpPr>
        <p:spPr>
          <a:xfrm>
            <a:off x="7392256" y="5606916"/>
            <a:ext cx="2736350" cy="369332"/>
          </a:xfrm>
          <a:prstGeom prst="rect">
            <a:avLst/>
          </a:prstGeom>
          <a:noFill/>
        </p:spPr>
        <p:txBody>
          <a:bodyPr wrap="square">
            <a:spAutoFit/>
          </a:bodyPr>
          <a:lstStyle/>
          <a:p>
            <a:r>
              <a:rPr lang="ja-JP" altLang="en-US" sz="1800" b="1" dirty="0"/>
              <a:t>プライベートクラウド</a:t>
            </a:r>
            <a:endParaRPr lang="ja-JP" altLang="en-US" b="1" dirty="0"/>
          </a:p>
        </p:txBody>
      </p:sp>
      <p:sp>
        <p:nvSpPr>
          <p:cNvPr id="10" name="テキスト ボックス 9">
            <a:extLst>
              <a:ext uri="{FF2B5EF4-FFF2-40B4-BE49-F238E27FC236}">
                <a16:creationId xmlns:a16="http://schemas.microsoft.com/office/drawing/2014/main" id="{425F9F23-B601-2019-A029-ED4C4F2CB325}"/>
              </a:ext>
            </a:extLst>
          </p:cNvPr>
          <p:cNvSpPr txBox="1"/>
          <p:nvPr/>
        </p:nvSpPr>
        <p:spPr>
          <a:xfrm>
            <a:off x="3612993" y="4164793"/>
            <a:ext cx="575353"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US" altLang="ja-JP" b="1" dirty="0"/>
              <a:t>A</a:t>
            </a:r>
            <a:r>
              <a:rPr kumimoji="1" lang="ja-JP" altLang="en-US" b="1" dirty="0"/>
              <a:t>社</a:t>
            </a:r>
          </a:p>
        </p:txBody>
      </p:sp>
      <p:sp>
        <p:nvSpPr>
          <p:cNvPr id="11" name="テキスト ボックス 10">
            <a:extLst>
              <a:ext uri="{FF2B5EF4-FFF2-40B4-BE49-F238E27FC236}">
                <a16:creationId xmlns:a16="http://schemas.microsoft.com/office/drawing/2014/main" id="{A19D6625-D14B-0DC1-53AC-78BAEA5292A1}"/>
              </a:ext>
            </a:extLst>
          </p:cNvPr>
          <p:cNvSpPr txBox="1"/>
          <p:nvPr/>
        </p:nvSpPr>
        <p:spPr>
          <a:xfrm>
            <a:off x="2911953" y="4806910"/>
            <a:ext cx="575353"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en-US" altLang="ja-JP" b="1" dirty="0"/>
              <a:t>B</a:t>
            </a:r>
            <a:r>
              <a:rPr kumimoji="1" lang="ja-JP" altLang="en-US" b="1" dirty="0"/>
              <a:t>社</a:t>
            </a:r>
          </a:p>
        </p:txBody>
      </p:sp>
      <p:sp>
        <p:nvSpPr>
          <p:cNvPr id="12" name="テキスト ボックス 11">
            <a:extLst>
              <a:ext uri="{FF2B5EF4-FFF2-40B4-BE49-F238E27FC236}">
                <a16:creationId xmlns:a16="http://schemas.microsoft.com/office/drawing/2014/main" id="{C25FA319-3DFF-3201-B1CA-46E4AC554EF3}"/>
              </a:ext>
            </a:extLst>
          </p:cNvPr>
          <p:cNvSpPr txBox="1"/>
          <p:nvPr/>
        </p:nvSpPr>
        <p:spPr>
          <a:xfrm>
            <a:off x="4120622" y="4806910"/>
            <a:ext cx="575353"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kumimoji="1" lang="en-US" altLang="ja-JP" b="1" dirty="0"/>
              <a:t>C</a:t>
            </a:r>
            <a:r>
              <a:rPr kumimoji="1" lang="ja-JP" altLang="en-US" b="1" dirty="0"/>
              <a:t>社</a:t>
            </a:r>
          </a:p>
        </p:txBody>
      </p:sp>
      <p:pic>
        <p:nvPicPr>
          <p:cNvPr id="13" name="図 12" descr="アイコン&#10;&#10;自動的に生成された説明">
            <a:extLst>
              <a:ext uri="{FF2B5EF4-FFF2-40B4-BE49-F238E27FC236}">
                <a16:creationId xmlns:a16="http://schemas.microsoft.com/office/drawing/2014/main" id="{EF4C587C-FEA9-DC67-EE4E-882554EA79E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19752" y="3152713"/>
            <a:ext cx="2877285" cy="2877285"/>
          </a:xfrm>
          <a:prstGeom prst="rect">
            <a:avLst/>
          </a:prstGeom>
        </p:spPr>
      </p:pic>
      <p:sp>
        <p:nvSpPr>
          <p:cNvPr id="14" name="テキスト ボックス 13">
            <a:extLst>
              <a:ext uri="{FF2B5EF4-FFF2-40B4-BE49-F238E27FC236}">
                <a16:creationId xmlns:a16="http://schemas.microsoft.com/office/drawing/2014/main" id="{51481408-F988-DD36-0540-B40600D8605C}"/>
              </a:ext>
            </a:extLst>
          </p:cNvPr>
          <p:cNvSpPr txBox="1"/>
          <p:nvPr/>
        </p:nvSpPr>
        <p:spPr>
          <a:xfrm>
            <a:off x="8472754" y="4275149"/>
            <a:ext cx="575353"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US" altLang="ja-JP" b="1" dirty="0"/>
              <a:t>A</a:t>
            </a:r>
            <a:r>
              <a:rPr kumimoji="1" lang="ja-JP" altLang="en-US" b="1" dirty="0"/>
              <a:t>社</a:t>
            </a:r>
          </a:p>
        </p:txBody>
      </p:sp>
      <p:sp>
        <p:nvSpPr>
          <p:cNvPr id="15" name="テキスト ボックス 14">
            <a:extLst>
              <a:ext uri="{FF2B5EF4-FFF2-40B4-BE49-F238E27FC236}">
                <a16:creationId xmlns:a16="http://schemas.microsoft.com/office/drawing/2014/main" id="{209FBD40-175E-F9A5-FC18-491A0C2365B8}"/>
              </a:ext>
            </a:extLst>
          </p:cNvPr>
          <p:cNvSpPr txBox="1"/>
          <p:nvPr/>
        </p:nvSpPr>
        <p:spPr>
          <a:xfrm>
            <a:off x="7897401" y="4801422"/>
            <a:ext cx="575353"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US" altLang="ja-JP" b="1" dirty="0"/>
              <a:t>A</a:t>
            </a:r>
            <a:r>
              <a:rPr kumimoji="1" lang="ja-JP" altLang="en-US" b="1" dirty="0"/>
              <a:t>社</a:t>
            </a:r>
          </a:p>
        </p:txBody>
      </p:sp>
      <p:sp>
        <p:nvSpPr>
          <p:cNvPr id="16" name="テキスト ボックス 15">
            <a:extLst>
              <a:ext uri="{FF2B5EF4-FFF2-40B4-BE49-F238E27FC236}">
                <a16:creationId xmlns:a16="http://schemas.microsoft.com/office/drawing/2014/main" id="{EDAC792F-62C0-AF48-B628-F4591117F8B9}"/>
              </a:ext>
            </a:extLst>
          </p:cNvPr>
          <p:cNvSpPr txBox="1"/>
          <p:nvPr/>
        </p:nvSpPr>
        <p:spPr>
          <a:xfrm>
            <a:off x="8904899" y="4779610"/>
            <a:ext cx="575353"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US" altLang="ja-JP" b="1" dirty="0"/>
              <a:t>A</a:t>
            </a:r>
            <a:r>
              <a:rPr kumimoji="1" lang="ja-JP" altLang="en-US" b="1" dirty="0"/>
              <a:t>社</a:t>
            </a:r>
          </a:p>
        </p:txBody>
      </p:sp>
    </p:spTree>
    <p:extLst>
      <p:ext uri="{BB962C8B-B14F-4D97-AF65-F5344CB8AC3E}">
        <p14:creationId xmlns:p14="http://schemas.microsoft.com/office/powerpoint/2010/main" val="20930372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599182"/>
            <a:ext cx="10881360" cy="2862322"/>
          </a:xfrm>
          <a:prstGeom prst="rect">
            <a:avLst/>
          </a:prstGeom>
          <a:noFill/>
        </p:spPr>
        <p:txBody>
          <a:bodyPr wrap="square" rtlCol="0">
            <a:spAutoFit/>
          </a:bodyPr>
          <a:lstStyle/>
          <a:p>
            <a:r>
              <a:rPr lang="ja-JP" altLang="en-US" sz="2400" b="1" dirty="0">
                <a:solidFill>
                  <a:srgbClr val="FF0000"/>
                </a:solidFill>
              </a:rPr>
              <a:t>パーパス経営</a:t>
            </a:r>
            <a:endParaRPr lang="en-US" altLang="ja-JP" sz="2400" b="1" dirty="0">
              <a:solidFill>
                <a:srgbClr val="FF0000"/>
              </a:solidFill>
            </a:endParaRPr>
          </a:p>
          <a:p>
            <a:endParaRPr lang="en-US" altLang="ja-JP" sz="1200" dirty="0"/>
          </a:p>
          <a:p>
            <a:r>
              <a:rPr lang="ja-JP" altLang="en-US" sz="2400" dirty="0"/>
              <a:t>パーパス（</a:t>
            </a:r>
            <a:r>
              <a:rPr lang="en-US" altLang="ja-JP" sz="2400" dirty="0"/>
              <a:t>Purpose</a:t>
            </a:r>
            <a:r>
              <a:rPr lang="ja-JP" altLang="en-US" sz="2400" dirty="0"/>
              <a:t>）とは「</a:t>
            </a:r>
            <a:r>
              <a:rPr lang="ja-JP" altLang="en-US" sz="2400" b="1" dirty="0"/>
              <a:t>目的</a:t>
            </a:r>
            <a:r>
              <a:rPr lang="ja-JP" altLang="en-US" sz="2400" dirty="0"/>
              <a:t>」や「</a:t>
            </a:r>
            <a:r>
              <a:rPr lang="ja-JP" altLang="en-US" sz="2400" b="1" dirty="0"/>
              <a:t>意志</a:t>
            </a:r>
            <a:r>
              <a:rPr lang="ja-JP" altLang="en-US" sz="2400" dirty="0"/>
              <a:t>」を表す単語。パーパス経営とは、</a:t>
            </a:r>
            <a:r>
              <a:rPr lang="ja-JP" altLang="en-US" sz="2400" b="1" dirty="0"/>
              <a:t>企業が何のために存在し、どのような価値創造を社会で実現する</a:t>
            </a:r>
            <a:r>
              <a:rPr lang="ja-JP" altLang="en-US" sz="2400" dirty="0"/>
              <a:t>のか、ビジネス活動をおこなう上で根本となる「</a:t>
            </a:r>
            <a:r>
              <a:rPr lang="ja-JP" altLang="en-US" sz="2400" b="1" dirty="0"/>
              <a:t>志</a:t>
            </a:r>
            <a:r>
              <a:rPr lang="ja-JP" altLang="en-US" sz="2400" dirty="0"/>
              <a:t>」や「</a:t>
            </a:r>
            <a:r>
              <a:rPr lang="ja-JP" altLang="en-US" sz="2400" b="1" dirty="0"/>
              <a:t>信念</a:t>
            </a:r>
            <a:r>
              <a:rPr lang="ja-JP" altLang="en-US" sz="2400" dirty="0"/>
              <a:t>」を指針として実践する企業経営のこと。パーパスは、</a:t>
            </a:r>
            <a:r>
              <a:rPr lang="en-US" altLang="ja-JP" sz="2400" b="1" dirty="0"/>
              <a:t>Dream</a:t>
            </a:r>
            <a:r>
              <a:rPr lang="ja-JP" altLang="en-US" sz="2400" b="1" dirty="0"/>
              <a:t>（夢）</a:t>
            </a:r>
            <a:r>
              <a:rPr lang="ja-JP" altLang="en-US" sz="2400" dirty="0"/>
              <a:t>、</a:t>
            </a:r>
            <a:r>
              <a:rPr lang="en-US" altLang="ja-JP" sz="2400" b="1" dirty="0"/>
              <a:t>Belief</a:t>
            </a:r>
            <a:r>
              <a:rPr lang="ja-JP" altLang="en-US" sz="2400" b="1" dirty="0"/>
              <a:t>（信念）</a:t>
            </a:r>
            <a:r>
              <a:rPr lang="ja-JP" altLang="en-US" sz="2400" dirty="0"/>
              <a:t>から成る。</a:t>
            </a:r>
            <a:endParaRPr lang="en-US" altLang="ja-JP" sz="2400" dirty="0"/>
          </a:p>
          <a:p>
            <a:r>
              <a:rPr lang="en-US" altLang="ja-JP" sz="2400" dirty="0"/>
              <a:t>MVV</a:t>
            </a:r>
            <a:r>
              <a:rPr lang="ja-JP" altLang="en-US" sz="2400" dirty="0"/>
              <a:t>が「</a:t>
            </a:r>
            <a:r>
              <a:rPr lang="ja-JP" altLang="en-US" sz="2400" b="1" dirty="0"/>
              <a:t>企業</a:t>
            </a:r>
            <a:r>
              <a:rPr lang="ja-JP" altLang="en-US" sz="2400" dirty="0"/>
              <a:t>」を主体としている一方で、パーパス経営は「</a:t>
            </a:r>
            <a:r>
              <a:rPr lang="ja-JP" altLang="en-US" sz="2400" b="1" dirty="0"/>
              <a:t>社会</a:t>
            </a:r>
            <a:r>
              <a:rPr lang="ja-JP" altLang="en-US" sz="2400" dirty="0"/>
              <a:t>」を主体とする考え方や価値観を持つ。</a:t>
            </a:r>
            <a:endParaRPr lang="en-US" altLang="ja-JP" sz="2400" dirty="0"/>
          </a:p>
        </p:txBody>
      </p:sp>
      <p:graphicFrame>
        <p:nvGraphicFramePr>
          <p:cNvPr id="2" name="図表 1">
            <a:extLst>
              <a:ext uri="{FF2B5EF4-FFF2-40B4-BE49-F238E27FC236}">
                <a16:creationId xmlns:a16="http://schemas.microsoft.com/office/drawing/2014/main" id="{1AFCD6DF-C6FE-A7C4-7201-3DFE152BA9A0}"/>
              </a:ext>
            </a:extLst>
          </p:cNvPr>
          <p:cNvGraphicFramePr/>
          <p:nvPr>
            <p:extLst>
              <p:ext uri="{D42A27DB-BD31-4B8C-83A1-F6EECF244321}">
                <p14:modId xmlns:p14="http://schemas.microsoft.com/office/powerpoint/2010/main" val="848949944"/>
              </p:ext>
            </p:extLst>
          </p:nvPr>
        </p:nvGraphicFramePr>
        <p:xfrm>
          <a:off x="2649220" y="4015502"/>
          <a:ext cx="3020060" cy="23664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テキスト ボックス 4">
            <a:extLst>
              <a:ext uri="{FF2B5EF4-FFF2-40B4-BE49-F238E27FC236}">
                <a16:creationId xmlns:a16="http://schemas.microsoft.com/office/drawing/2014/main" id="{F0C7AC20-7C51-93CA-5A87-F0A2DFC951BF}"/>
              </a:ext>
            </a:extLst>
          </p:cNvPr>
          <p:cNvSpPr txBox="1"/>
          <p:nvPr/>
        </p:nvSpPr>
        <p:spPr>
          <a:xfrm>
            <a:off x="3078956" y="3646170"/>
            <a:ext cx="2274887" cy="369332"/>
          </a:xfrm>
          <a:prstGeom prst="rect">
            <a:avLst/>
          </a:prstGeom>
          <a:noFill/>
        </p:spPr>
        <p:txBody>
          <a:bodyPr wrap="square">
            <a:spAutoFit/>
          </a:bodyPr>
          <a:lstStyle/>
          <a:p>
            <a:pPr algn="ctr"/>
            <a:r>
              <a:rPr lang="en-US" altLang="ja-JP" b="1" dirty="0">
                <a:solidFill>
                  <a:srgbClr val="0070C0"/>
                </a:solidFill>
              </a:rPr>
              <a:t>MVV</a:t>
            </a:r>
            <a:r>
              <a:rPr lang="ja-JP" altLang="en-US" b="1" dirty="0">
                <a:solidFill>
                  <a:srgbClr val="0070C0"/>
                </a:solidFill>
              </a:rPr>
              <a:t>（外発的）</a:t>
            </a:r>
            <a:endParaRPr lang="ja-JP" altLang="en-US" dirty="0">
              <a:solidFill>
                <a:srgbClr val="0070C0"/>
              </a:solidFill>
            </a:endParaRPr>
          </a:p>
        </p:txBody>
      </p:sp>
      <p:graphicFrame>
        <p:nvGraphicFramePr>
          <p:cNvPr id="6" name="図表 5">
            <a:extLst>
              <a:ext uri="{FF2B5EF4-FFF2-40B4-BE49-F238E27FC236}">
                <a16:creationId xmlns:a16="http://schemas.microsoft.com/office/drawing/2014/main" id="{A4EEED28-25D9-7478-E95C-1F7D4D5003DE}"/>
              </a:ext>
            </a:extLst>
          </p:cNvPr>
          <p:cNvGraphicFramePr/>
          <p:nvPr>
            <p:extLst>
              <p:ext uri="{D42A27DB-BD31-4B8C-83A1-F6EECF244321}">
                <p14:modId xmlns:p14="http://schemas.microsoft.com/office/powerpoint/2010/main" val="1929540058"/>
              </p:ext>
            </p:extLst>
          </p:nvPr>
        </p:nvGraphicFramePr>
        <p:xfrm>
          <a:off x="6333490" y="4015502"/>
          <a:ext cx="3020060" cy="23664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8" name="テキスト ボックス 7">
            <a:extLst>
              <a:ext uri="{FF2B5EF4-FFF2-40B4-BE49-F238E27FC236}">
                <a16:creationId xmlns:a16="http://schemas.microsoft.com/office/drawing/2014/main" id="{DB8D4B05-98C2-9991-EBD8-3C5F9003DD40}"/>
              </a:ext>
            </a:extLst>
          </p:cNvPr>
          <p:cNvSpPr txBox="1"/>
          <p:nvPr/>
        </p:nvSpPr>
        <p:spPr>
          <a:xfrm>
            <a:off x="6453743" y="3646170"/>
            <a:ext cx="2779554" cy="369332"/>
          </a:xfrm>
          <a:prstGeom prst="rect">
            <a:avLst/>
          </a:prstGeom>
          <a:noFill/>
        </p:spPr>
        <p:txBody>
          <a:bodyPr wrap="square">
            <a:spAutoFit/>
          </a:bodyPr>
          <a:lstStyle/>
          <a:p>
            <a:pPr algn="ctr"/>
            <a:r>
              <a:rPr lang="ja-JP" altLang="en-US" b="1" dirty="0">
                <a:solidFill>
                  <a:srgbClr val="FF0000"/>
                </a:solidFill>
              </a:rPr>
              <a:t>パーパス経営（内発的）</a:t>
            </a:r>
            <a:endParaRPr lang="ja-JP" altLang="en-US" dirty="0">
              <a:solidFill>
                <a:srgbClr val="FF0000"/>
              </a:solidFill>
            </a:endParaRPr>
          </a:p>
        </p:txBody>
      </p:sp>
    </p:spTree>
    <p:extLst>
      <p:ext uri="{BB962C8B-B14F-4D97-AF65-F5344CB8AC3E}">
        <p14:creationId xmlns:p14="http://schemas.microsoft.com/office/powerpoint/2010/main" val="214194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図 12" descr="アイコン&#10;&#10;自動的に生成された説明">
            <a:extLst>
              <a:ext uri="{FF2B5EF4-FFF2-40B4-BE49-F238E27FC236}">
                <a16:creationId xmlns:a16="http://schemas.microsoft.com/office/drawing/2014/main" id="{EF4C587C-FEA9-DC67-EE4E-882554EA79E5}"/>
              </a:ext>
            </a:extLst>
          </p:cNvPr>
          <p:cNvPicPr>
            <a:picLocks noChangeAspect="1"/>
          </p:cNvPicPr>
          <p:nvPr/>
        </p:nvPicPr>
        <p:blipFill>
          <a:blip r:embed="rId2">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a:xfrm>
            <a:off x="7219752" y="2988329"/>
            <a:ext cx="2877285" cy="2877285"/>
          </a:xfrm>
          <a:prstGeom prst="rect">
            <a:avLst/>
          </a:prstGeom>
        </p:spPr>
      </p:pic>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544984"/>
            <a:ext cx="10881360" cy="2492990"/>
          </a:xfrm>
          <a:prstGeom prst="rect">
            <a:avLst/>
          </a:prstGeom>
          <a:noFill/>
        </p:spPr>
        <p:txBody>
          <a:bodyPr wrap="square" rtlCol="0">
            <a:spAutoFit/>
          </a:bodyPr>
          <a:lstStyle/>
          <a:p>
            <a:r>
              <a:rPr lang="ja-JP" altLang="en-US" sz="2400" b="1" dirty="0">
                <a:solidFill>
                  <a:srgbClr val="FF0000"/>
                </a:solidFill>
              </a:rPr>
              <a:t>プライベートクラウド</a:t>
            </a:r>
            <a:endParaRPr lang="en-US" altLang="ja-JP" sz="2400" b="1" dirty="0">
              <a:solidFill>
                <a:srgbClr val="FF0000"/>
              </a:solidFill>
            </a:endParaRPr>
          </a:p>
          <a:p>
            <a:endParaRPr lang="en-US" altLang="ja-JP" sz="1200" dirty="0"/>
          </a:p>
          <a:p>
            <a:r>
              <a:rPr lang="ja-JP" altLang="en-US" sz="2400" b="1" dirty="0"/>
              <a:t>ユーザーがクラウド環境を</a:t>
            </a:r>
            <a:r>
              <a:rPr lang="ja-JP" altLang="en-US" sz="2400" b="1" dirty="0">
                <a:solidFill>
                  <a:srgbClr val="2B0BB5"/>
                </a:solidFill>
              </a:rPr>
              <a:t>専有</a:t>
            </a:r>
            <a:r>
              <a:rPr lang="ja-JP" altLang="en-US" sz="2400" b="1" dirty="0"/>
              <a:t>して使用するクラウドサービス</a:t>
            </a:r>
            <a:r>
              <a:rPr lang="ja-JP" altLang="en-US" sz="2400" dirty="0"/>
              <a:t>を指す。</a:t>
            </a:r>
          </a:p>
          <a:p>
            <a:r>
              <a:rPr lang="ja-JP" altLang="en-US" sz="2400" dirty="0"/>
              <a:t>自社専用のクラウド環境を構築できるので、カスタマイズ性の高さを重視する企業に向く。プライベートクラウドは環境を専有できることから、自社が望む</a:t>
            </a:r>
            <a:r>
              <a:rPr lang="ja-JP" altLang="en-US" sz="2400" b="1" dirty="0"/>
              <a:t>セキュアな環境を構築できる</a:t>
            </a:r>
            <a:r>
              <a:rPr lang="ja-JP" altLang="en-US" sz="2400" dirty="0"/>
              <a:t>。一方、パブリッククラウドと比較して</a:t>
            </a:r>
            <a:r>
              <a:rPr lang="ja-JP" altLang="en-US" sz="2400" b="1" dirty="0"/>
              <a:t>導入までに時間がかかったり</a:t>
            </a:r>
            <a:r>
              <a:rPr lang="ja-JP" altLang="en-US" sz="2400" dirty="0"/>
              <a:t>、</a:t>
            </a:r>
            <a:r>
              <a:rPr lang="ja-JP" altLang="en-US" sz="2400" b="1" dirty="0"/>
              <a:t>運用コストも高く</a:t>
            </a:r>
            <a:r>
              <a:rPr lang="ja-JP" altLang="en-US" sz="2400" dirty="0"/>
              <a:t>なりがちであったりする。</a:t>
            </a:r>
            <a:endParaRPr lang="en-US" altLang="ja-JP" sz="2400" dirty="0"/>
          </a:p>
        </p:txBody>
      </p:sp>
      <p:pic>
        <p:nvPicPr>
          <p:cNvPr id="3" name="図 2" descr="アイコン&#10;&#10;自動的に生成された説明">
            <a:extLst>
              <a:ext uri="{FF2B5EF4-FFF2-40B4-BE49-F238E27FC236}">
                <a16:creationId xmlns:a16="http://schemas.microsoft.com/office/drawing/2014/main" id="{32981808-7F16-DD61-7B0F-941562E45F77}"/>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2363289" y="2988330"/>
            <a:ext cx="2877285" cy="2877285"/>
          </a:xfrm>
          <a:prstGeom prst="rect">
            <a:avLst/>
          </a:prstGeom>
        </p:spPr>
      </p:pic>
      <p:sp>
        <p:nvSpPr>
          <p:cNvPr id="8" name="テキスト ボックス 7">
            <a:extLst>
              <a:ext uri="{FF2B5EF4-FFF2-40B4-BE49-F238E27FC236}">
                <a16:creationId xmlns:a16="http://schemas.microsoft.com/office/drawing/2014/main" id="{551090A0-C5A0-B603-F4FE-3C21CD09E652}"/>
              </a:ext>
            </a:extLst>
          </p:cNvPr>
          <p:cNvSpPr txBox="1"/>
          <p:nvPr/>
        </p:nvSpPr>
        <p:spPr>
          <a:xfrm>
            <a:off x="2733268" y="5442532"/>
            <a:ext cx="2334802" cy="369332"/>
          </a:xfrm>
          <a:prstGeom prst="rect">
            <a:avLst/>
          </a:prstGeom>
          <a:noFill/>
        </p:spPr>
        <p:txBody>
          <a:bodyPr wrap="square">
            <a:spAutoFit/>
          </a:bodyPr>
          <a:lstStyle/>
          <a:p>
            <a:r>
              <a:rPr lang="ja-JP" altLang="en-US" sz="1800" b="1" dirty="0"/>
              <a:t>パブリッククラウド</a:t>
            </a:r>
            <a:endParaRPr lang="ja-JP" altLang="en-US" b="1" dirty="0"/>
          </a:p>
        </p:txBody>
      </p:sp>
      <p:sp>
        <p:nvSpPr>
          <p:cNvPr id="9" name="テキスト ボックス 8">
            <a:extLst>
              <a:ext uri="{FF2B5EF4-FFF2-40B4-BE49-F238E27FC236}">
                <a16:creationId xmlns:a16="http://schemas.microsoft.com/office/drawing/2014/main" id="{ABF77E9D-1958-AD96-8FD9-DF8890E3B2DE}"/>
              </a:ext>
            </a:extLst>
          </p:cNvPr>
          <p:cNvSpPr txBox="1"/>
          <p:nvPr/>
        </p:nvSpPr>
        <p:spPr>
          <a:xfrm>
            <a:off x="7392256" y="5442532"/>
            <a:ext cx="2736350" cy="369332"/>
          </a:xfrm>
          <a:prstGeom prst="rect">
            <a:avLst/>
          </a:prstGeom>
          <a:noFill/>
        </p:spPr>
        <p:txBody>
          <a:bodyPr wrap="square">
            <a:spAutoFit/>
          </a:bodyPr>
          <a:lstStyle/>
          <a:p>
            <a:r>
              <a:rPr lang="ja-JP" altLang="en-US" sz="1800" b="1" dirty="0">
                <a:solidFill>
                  <a:srgbClr val="2B0BB5"/>
                </a:solidFill>
              </a:rPr>
              <a:t>プライベートクラウド</a:t>
            </a:r>
            <a:endParaRPr lang="ja-JP" altLang="en-US" b="1" dirty="0">
              <a:solidFill>
                <a:srgbClr val="2B0BB5"/>
              </a:solidFill>
            </a:endParaRPr>
          </a:p>
        </p:txBody>
      </p:sp>
      <p:sp>
        <p:nvSpPr>
          <p:cNvPr id="10" name="テキスト ボックス 9">
            <a:extLst>
              <a:ext uri="{FF2B5EF4-FFF2-40B4-BE49-F238E27FC236}">
                <a16:creationId xmlns:a16="http://schemas.microsoft.com/office/drawing/2014/main" id="{425F9F23-B601-2019-A029-ED4C4F2CB325}"/>
              </a:ext>
            </a:extLst>
          </p:cNvPr>
          <p:cNvSpPr txBox="1"/>
          <p:nvPr/>
        </p:nvSpPr>
        <p:spPr>
          <a:xfrm>
            <a:off x="3612993" y="4000409"/>
            <a:ext cx="575353"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US" altLang="ja-JP" b="1" dirty="0"/>
              <a:t>A</a:t>
            </a:r>
            <a:r>
              <a:rPr kumimoji="1" lang="ja-JP" altLang="en-US" b="1" dirty="0"/>
              <a:t>社</a:t>
            </a:r>
          </a:p>
        </p:txBody>
      </p:sp>
      <p:sp>
        <p:nvSpPr>
          <p:cNvPr id="11" name="テキスト ボックス 10">
            <a:extLst>
              <a:ext uri="{FF2B5EF4-FFF2-40B4-BE49-F238E27FC236}">
                <a16:creationId xmlns:a16="http://schemas.microsoft.com/office/drawing/2014/main" id="{A19D6625-D14B-0DC1-53AC-78BAEA5292A1}"/>
              </a:ext>
            </a:extLst>
          </p:cNvPr>
          <p:cNvSpPr txBox="1"/>
          <p:nvPr/>
        </p:nvSpPr>
        <p:spPr>
          <a:xfrm>
            <a:off x="2911953" y="4642526"/>
            <a:ext cx="575353" cy="369332"/>
          </a:xfrm>
          <a:prstGeom prst="rect">
            <a:avLst/>
          </a:prstGeom>
        </p:spPr>
        <p:style>
          <a:lnRef idx="3">
            <a:schemeClr val="lt1"/>
          </a:lnRef>
          <a:fillRef idx="1">
            <a:schemeClr val="accent2"/>
          </a:fillRef>
          <a:effectRef idx="1">
            <a:schemeClr val="accent2"/>
          </a:effectRef>
          <a:fontRef idx="minor">
            <a:schemeClr val="lt1"/>
          </a:fontRef>
        </p:style>
        <p:txBody>
          <a:bodyPr wrap="square" rtlCol="0">
            <a:spAutoFit/>
          </a:bodyPr>
          <a:lstStyle/>
          <a:p>
            <a:r>
              <a:rPr kumimoji="1" lang="en-US" altLang="ja-JP" b="1" dirty="0"/>
              <a:t>B</a:t>
            </a:r>
            <a:r>
              <a:rPr kumimoji="1" lang="ja-JP" altLang="en-US" b="1" dirty="0"/>
              <a:t>社</a:t>
            </a:r>
          </a:p>
        </p:txBody>
      </p:sp>
      <p:sp>
        <p:nvSpPr>
          <p:cNvPr id="12" name="テキスト ボックス 11">
            <a:extLst>
              <a:ext uri="{FF2B5EF4-FFF2-40B4-BE49-F238E27FC236}">
                <a16:creationId xmlns:a16="http://schemas.microsoft.com/office/drawing/2014/main" id="{C25FA319-3DFF-3201-B1CA-46E4AC554EF3}"/>
              </a:ext>
            </a:extLst>
          </p:cNvPr>
          <p:cNvSpPr txBox="1"/>
          <p:nvPr/>
        </p:nvSpPr>
        <p:spPr>
          <a:xfrm>
            <a:off x="4120622" y="4642526"/>
            <a:ext cx="575353" cy="369332"/>
          </a:xfrm>
          <a:prstGeom prst="rect">
            <a:avLst/>
          </a:prstGeom>
        </p:spPr>
        <p:style>
          <a:lnRef idx="3">
            <a:schemeClr val="lt1"/>
          </a:lnRef>
          <a:fillRef idx="1">
            <a:schemeClr val="accent6"/>
          </a:fillRef>
          <a:effectRef idx="1">
            <a:schemeClr val="accent6"/>
          </a:effectRef>
          <a:fontRef idx="minor">
            <a:schemeClr val="lt1"/>
          </a:fontRef>
        </p:style>
        <p:txBody>
          <a:bodyPr wrap="square" rtlCol="0">
            <a:spAutoFit/>
          </a:bodyPr>
          <a:lstStyle/>
          <a:p>
            <a:r>
              <a:rPr kumimoji="1" lang="en-US" altLang="ja-JP" b="1" dirty="0"/>
              <a:t>C</a:t>
            </a:r>
            <a:r>
              <a:rPr kumimoji="1" lang="ja-JP" altLang="en-US" b="1" dirty="0"/>
              <a:t>社</a:t>
            </a:r>
          </a:p>
        </p:txBody>
      </p:sp>
      <p:sp>
        <p:nvSpPr>
          <p:cNvPr id="14" name="テキスト ボックス 13">
            <a:extLst>
              <a:ext uri="{FF2B5EF4-FFF2-40B4-BE49-F238E27FC236}">
                <a16:creationId xmlns:a16="http://schemas.microsoft.com/office/drawing/2014/main" id="{51481408-F988-DD36-0540-B40600D8605C}"/>
              </a:ext>
            </a:extLst>
          </p:cNvPr>
          <p:cNvSpPr txBox="1"/>
          <p:nvPr/>
        </p:nvSpPr>
        <p:spPr>
          <a:xfrm>
            <a:off x="8472754" y="4110765"/>
            <a:ext cx="575353"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US" altLang="ja-JP" b="1" dirty="0"/>
              <a:t>A</a:t>
            </a:r>
            <a:r>
              <a:rPr kumimoji="1" lang="ja-JP" altLang="en-US" b="1" dirty="0"/>
              <a:t>社</a:t>
            </a:r>
          </a:p>
        </p:txBody>
      </p:sp>
      <p:sp>
        <p:nvSpPr>
          <p:cNvPr id="15" name="テキスト ボックス 14">
            <a:extLst>
              <a:ext uri="{FF2B5EF4-FFF2-40B4-BE49-F238E27FC236}">
                <a16:creationId xmlns:a16="http://schemas.microsoft.com/office/drawing/2014/main" id="{209FBD40-175E-F9A5-FC18-491A0C2365B8}"/>
              </a:ext>
            </a:extLst>
          </p:cNvPr>
          <p:cNvSpPr txBox="1"/>
          <p:nvPr/>
        </p:nvSpPr>
        <p:spPr>
          <a:xfrm>
            <a:off x="7897401" y="4637038"/>
            <a:ext cx="575353"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US" altLang="ja-JP" b="1" dirty="0"/>
              <a:t>A</a:t>
            </a:r>
            <a:r>
              <a:rPr kumimoji="1" lang="ja-JP" altLang="en-US" b="1" dirty="0"/>
              <a:t>社</a:t>
            </a:r>
          </a:p>
        </p:txBody>
      </p:sp>
      <p:sp>
        <p:nvSpPr>
          <p:cNvPr id="16" name="テキスト ボックス 15">
            <a:extLst>
              <a:ext uri="{FF2B5EF4-FFF2-40B4-BE49-F238E27FC236}">
                <a16:creationId xmlns:a16="http://schemas.microsoft.com/office/drawing/2014/main" id="{EDAC792F-62C0-AF48-B628-F4591117F8B9}"/>
              </a:ext>
            </a:extLst>
          </p:cNvPr>
          <p:cNvSpPr txBox="1"/>
          <p:nvPr/>
        </p:nvSpPr>
        <p:spPr>
          <a:xfrm>
            <a:off x="8904899" y="4615226"/>
            <a:ext cx="575353" cy="369332"/>
          </a:xfrm>
          <a:prstGeom prst="rect">
            <a:avLst/>
          </a:prstGeom>
        </p:spPr>
        <p:style>
          <a:lnRef idx="3">
            <a:schemeClr val="lt1"/>
          </a:lnRef>
          <a:fillRef idx="1">
            <a:schemeClr val="accent1"/>
          </a:fillRef>
          <a:effectRef idx="1">
            <a:schemeClr val="accent1"/>
          </a:effectRef>
          <a:fontRef idx="minor">
            <a:schemeClr val="lt1"/>
          </a:fontRef>
        </p:style>
        <p:txBody>
          <a:bodyPr wrap="square" rtlCol="0">
            <a:spAutoFit/>
          </a:bodyPr>
          <a:lstStyle/>
          <a:p>
            <a:r>
              <a:rPr kumimoji="1" lang="en-US" altLang="ja-JP" b="1" dirty="0"/>
              <a:t>A</a:t>
            </a:r>
            <a:r>
              <a:rPr kumimoji="1" lang="ja-JP" altLang="en-US" b="1" dirty="0"/>
              <a:t>社</a:t>
            </a:r>
          </a:p>
        </p:txBody>
      </p:sp>
    </p:spTree>
    <p:extLst>
      <p:ext uri="{BB962C8B-B14F-4D97-AF65-F5344CB8AC3E}">
        <p14:creationId xmlns:p14="http://schemas.microsoft.com/office/powerpoint/2010/main" val="1248987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619390"/>
            <a:ext cx="10881360" cy="1754326"/>
          </a:xfrm>
          <a:prstGeom prst="rect">
            <a:avLst/>
          </a:prstGeom>
          <a:noFill/>
        </p:spPr>
        <p:txBody>
          <a:bodyPr wrap="square" rtlCol="0">
            <a:spAutoFit/>
          </a:bodyPr>
          <a:lstStyle/>
          <a:p>
            <a:r>
              <a:rPr lang="ja-JP" altLang="en-US" sz="2400" b="1" dirty="0">
                <a:solidFill>
                  <a:srgbClr val="FF0000"/>
                </a:solidFill>
              </a:rPr>
              <a:t>ハイブリッドクラウド</a:t>
            </a:r>
            <a:endParaRPr lang="en-US" altLang="ja-JP" sz="2400" b="1" dirty="0">
              <a:solidFill>
                <a:srgbClr val="FF0000"/>
              </a:solidFill>
            </a:endParaRPr>
          </a:p>
          <a:p>
            <a:endParaRPr lang="en-US" altLang="ja-JP" sz="1200" dirty="0"/>
          </a:p>
          <a:p>
            <a:r>
              <a:rPr lang="ja-JP" altLang="en-US" sz="2400" dirty="0"/>
              <a:t>パブリッククラウドとプライベートクラウド、オンプレミス（物理サーバ）　など</a:t>
            </a:r>
            <a:r>
              <a:rPr lang="ja-JP" altLang="en-US" sz="2400" b="1" dirty="0"/>
              <a:t>異なるタイプのサーバやサービスを組み合わせ、相互接続を行い、一つのシステムとして運用</a:t>
            </a:r>
            <a:r>
              <a:rPr lang="ja-JP" altLang="en-US" sz="2400" dirty="0"/>
              <a:t>する形態のこと。</a:t>
            </a:r>
            <a:endParaRPr lang="en-US" altLang="ja-JP" sz="2400" dirty="0"/>
          </a:p>
        </p:txBody>
      </p:sp>
      <p:pic>
        <p:nvPicPr>
          <p:cNvPr id="1026" name="Picture 2">
            <a:extLst>
              <a:ext uri="{FF2B5EF4-FFF2-40B4-BE49-F238E27FC236}">
                <a16:creationId xmlns:a16="http://schemas.microsoft.com/office/drawing/2014/main" id="{02F654B2-AE0B-A63C-3A13-851A02BE8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397" y="3122678"/>
            <a:ext cx="930198" cy="1098839"/>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0A12FC63-BB01-43D9-9403-C365E1FD6E2B}"/>
              </a:ext>
            </a:extLst>
          </p:cNvPr>
          <p:cNvPicPr>
            <a:picLocks noChangeAspect="1"/>
          </p:cNvPicPr>
          <p:nvPr/>
        </p:nvPicPr>
        <p:blipFill>
          <a:blip r:embed="rId3"/>
          <a:stretch>
            <a:fillRect/>
          </a:stretch>
        </p:blipFill>
        <p:spPr>
          <a:xfrm>
            <a:off x="3712338" y="3179312"/>
            <a:ext cx="1076519" cy="1076519"/>
          </a:xfrm>
          <a:prstGeom prst="rect">
            <a:avLst/>
          </a:prstGeom>
        </p:spPr>
      </p:pic>
      <p:pic>
        <p:nvPicPr>
          <p:cNvPr id="21" name="図 20">
            <a:extLst>
              <a:ext uri="{FF2B5EF4-FFF2-40B4-BE49-F238E27FC236}">
                <a16:creationId xmlns:a16="http://schemas.microsoft.com/office/drawing/2014/main" id="{1B0795C4-8260-18AD-5707-E03DA2FA87CB}"/>
              </a:ext>
            </a:extLst>
          </p:cNvPr>
          <p:cNvPicPr>
            <a:picLocks noChangeAspect="1"/>
          </p:cNvPicPr>
          <p:nvPr/>
        </p:nvPicPr>
        <p:blipFill>
          <a:blip r:embed="rId3"/>
          <a:stretch>
            <a:fillRect/>
          </a:stretch>
        </p:blipFill>
        <p:spPr>
          <a:xfrm>
            <a:off x="6976047" y="3863555"/>
            <a:ext cx="968323" cy="968323"/>
          </a:xfrm>
          <a:prstGeom prst="rect">
            <a:avLst/>
          </a:prstGeom>
        </p:spPr>
      </p:pic>
      <p:sp>
        <p:nvSpPr>
          <p:cNvPr id="22" name="テキスト ボックス 21">
            <a:extLst>
              <a:ext uri="{FF2B5EF4-FFF2-40B4-BE49-F238E27FC236}">
                <a16:creationId xmlns:a16="http://schemas.microsoft.com/office/drawing/2014/main" id="{77863D36-913A-9549-C18F-6328020B8085}"/>
              </a:ext>
            </a:extLst>
          </p:cNvPr>
          <p:cNvSpPr txBox="1"/>
          <p:nvPr/>
        </p:nvSpPr>
        <p:spPr>
          <a:xfrm>
            <a:off x="3606724" y="2697228"/>
            <a:ext cx="1397694" cy="646331"/>
          </a:xfrm>
          <a:prstGeom prst="rect">
            <a:avLst/>
          </a:prstGeom>
          <a:noFill/>
        </p:spPr>
        <p:txBody>
          <a:bodyPr wrap="square">
            <a:spAutoFit/>
          </a:bodyPr>
          <a:lstStyle/>
          <a:p>
            <a:pPr algn="ctr"/>
            <a:r>
              <a:rPr lang="ja-JP" altLang="en-US" sz="1800" b="1" dirty="0"/>
              <a:t>パブリック</a:t>
            </a:r>
            <a:endParaRPr lang="en-US" altLang="ja-JP" sz="1800" b="1" dirty="0"/>
          </a:p>
          <a:p>
            <a:pPr algn="ctr"/>
            <a:r>
              <a:rPr lang="ja-JP" altLang="en-US" sz="1800" b="1" dirty="0"/>
              <a:t>クラウド</a:t>
            </a:r>
            <a:endParaRPr lang="ja-JP" altLang="en-US" b="1" dirty="0"/>
          </a:p>
        </p:txBody>
      </p:sp>
      <p:sp>
        <p:nvSpPr>
          <p:cNvPr id="23" name="テキスト ボックス 22">
            <a:extLst>
              <a:ext uri="{FF2B5EF4-FFF2-40B4-BE49-F238E27FC236}">
                <a16:creationId xmlns:a16="http://schemas.microsoft.com/office/drawing/2014/main" id="{16F1F621-1EA0-D4E5-D83D-61CA394858B8}"/>
              </a:ext>
            </a:extLst>
          </p:cNvPr>
          <p:cNvSpPr txBox="1"/>
          <p:nvPr/>
        </p:nvSpPr>
        <p:spPr>
          <a:xfrm>
            <a:off x="1746624" y="2702985"/>
            <a:ext cx="1717519" cy="369332"/>
          </a:xfrm>
          <a:prstGeom prst="rect">
            <a:avLst/>
          </a:prstGeom>
          <a:noFill/>
        </p:spPr>
        <p:txBody>
          <a:bodyPr wrap="square">
            <a:spAutoFit/>
          </a:bodyPr>
          <a:lstStyle/>
          <a:p>
            <a:pPr algn="ctr"/>
            <a:r>
              <a:rPr lang="ja-JP" altLang="en-US" sz="1800" b="1" dirty="0"/>
              <a:t>オンプレミス</a:t>
            </a:r>
            <a:endParaRPr lang="ja-JP" altLang="en-US" b="1" dirty="0"/>
          </a:p>
        </p:txBody>
      </p:sp>
      <p:sp>
        <p:nvSpPr>
          <p:cNvPr id="25" name="テキスト ボックス 24">
            <a:extLst>
              <a:ext uri="{FF2B5EF4-FFF2-40B4-BE49-F238E27FC236}">
                <a16:creationId xmlns:a16="http://schemas.microsoft.com/office/drawing/2014/main" id="{3C0C8558-236E-79EB-AB8A-0BFBEF1407AD}"/>
              </a:ext>
            </a:extLst>
          </p:cNvPr>
          <p:cNvSpPr txBox="1"/>
          <p:nvPr/>
        </p:nvSpPr>
        <p:spPr>
          <a:xfrm>
            <a:off x="7188783" y="6010264"/>
            <a:ext cx="2705528" cy="369332"/>
          </a:xfrm>
          <a:prstGeom prst="rect">
            <a:avLst/>
          </a:prstGeom>
          <a:noFill/>
        </p:spPr>
        <p:txBody>
          <a:bodyPr wrap="square">
            <a:spAutoFit/>
          </a:bodyPr>
          <a:lstStyle/>
          <a:p>
            <a:pPr algn="ctr"/>
            <a:r>
              <a:rPr lang="ja-JP" altLang="en-US" b="1" dirty="0"/>
              <a:t>マルチクラウド</a:t>
            </a:r>
          </a:p>
        </p:txBody>
      </p:sp>
      <p:sp>
        <p:nvSpPr>
          <p:cNvPr id="27" name="テキスト ボックス 26">
            <a:extLst>
              <a:ext uri="{FF2B5EF4-FFF2-40B4-BE49-F238E27FC236}">
                <a16:creationId xmlns:a16="http://schemas.microsoft.com/office/drawing/2014/main" id="{35C1C0F6-BBC5-5623-2AB6-BA6DB4A56CC2}"/>
              </a:ext>
            </a:extLst>
          </p:cNvPr>
          <p:cNvSpPr txBox="1"/>
          <p:nvPr/>
        </p:nvSpPr>
        <p:spPr>
          <a:xfrm>
            <a:off x="2880710" y="6169664"/>
            <a:ext cx="2705528" cy="369332"/>
          </a:xfrm>
          <a:prstGeom prst="rect">
            <a:avLst/>
          </a:prstGeom>
          <a:noFill/>
        </p:spPr>
        <p:txBody>
          <a:bodyPr wrap="square">
            <a:spAutoFit/>
          </a:bodyPr>
          <a:lstStyle/>
          <a:p>
            <a:pPr algn="ctr"/>
            <a:r>
              <a:rPr lang="ja-JP" altLang="en-US" b="1" dirty="0">
                <a:solidFill>
                  <a:srgbClr val="2B0BB5"/>
                </a:solidFill>
              </a:rPr>
              <a:t>ハイブリッドクラウド</a:t>
            </a:r>
          </a:p>
        </p:txBody>
      </p:sp>
      <p:pic>
        <p:nvPicPr>
          <p:cNvPr id="28" name="図 27">
            <a:extLst>
              <a:ext uri="{FF2B5EF4-FFF2-40B4-BE49-F238E27FC236}">
                <a16:creationId xmlns:a16="http://schemas.microsoft.com/office/drawing/2014/main" id="{65E525BF-E803-F98B-3335-BC62A0DBE6FE}"/>
              </a:ext>
            </a:extLst>
          </p:cNvPr>
          <p:cNvPicPr>
            <a:picLocks noChangeAspect="1"/>
          </p:cNvPicPr>
          <p:nvPr/>
        </p:nvPicPr>
        <p:blipFill>
          <a:blip r:embed="rId4"/>
          <a:stretch>
            <a:fillRect/>
          </a:stretch>
        </p:blipFill>
        <p:spPr>
          <a:xfrm>
            <a:off x="5445654" y="3165662"/>
            <a:ext cx="1055855" cy="1055855"/>
          </a:xfrm>
          <a:prstGeom prst="rect">
            <a:avLst/>
          </a:prstGeom>
        </p:spPr>
      </p:pic>
      <p:sp>
        <p:nvSpPr>
          <p:cNvPr id="29" name="テキスト ボックス 28">
            <a:extLst>
              <a:ext uri="{FF2B5EF4-FFF2-40B4-BE49-F238E27FC236}">
                <a16:creationId xmlns:a16="http://schemas.microsoft.com/office/drawing/2014/main" id="{07883EBA-306D-E5D8-4F99-CBFC17472103}"/>
              </a:ext>
            </a:extLst>
          </p:cNvPr>
          <p:cNvSpPr txBox="1"/>
          <p:nvPr/>
        </p:nvSpPr>
        <p:spPr>
          <a:xfrm>
            <a:off x="5269373" y="2671130"/>
            <a:ext cx="1639423" cy="646331"/>
          </a:xfrm>
          <a:prstGeom prst="rect">
            <a:avLst/>
          </a:prstGeom>
          <a:noFill/>
        </p:spPr>
        <p:txBody>
          <a:bodyPr wrap="square">
            <a:spAutoFit/>
          </a:bodyPr>
          <a:lstStyle/>
          <a:p>
            <a:pPr algn="ctr"/>
            <a:r>
              <a:rPr lang="ja-JP" altLang="en-US" sz="1800" b="1" dirty="0"/>
              <a:t>プライベート</a:t>
            </a:r>
            <a:endParaRPr lang="en-US" altLang="ja-JP" sz="1800" b="1" dirty="0"/>
          </a:p>
          <a:p>
            <a:pPr algn="ctr"/>
            <a:r>
              <a:rPr lang="ja-JP" altLang="en-US" sz="1800" b="1" dirty="0"/>
              <a:t>クラウド</a:t>
            </a:r>
            <a:endParaRPr lang="ja-JP" altLang="en-US" b="1" dirty="0"/>
          </a:p>
        </p:txBody>
      </p:sp>
      <p:sp>
        <p:nvSpPr>
          <p:cNvPr id="30" name="正方形/長方形 29">
            <a:extLst>
              <a:ext uri="{FF2B5EF4-FFF2-40B4-BE49-F238E27FC236}">
                <a16:creationId xmlns:a16="http://schemas.microsoft.com/office/drawing/2014/main" id="{0478F944-7E2E-5257-492A-775C2383B3D6}"/>
              </a:ext>
            </a:extLst>
          </p:cNvPr>
          <p:cNvSpPr/>
          <p:nvPr/>
        </p:nvSpPr>
        <p:spPr>
          <a:xfrm>
            <a:off x="2914957" y="4735901"/>
            <a:ext cx="267128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t>基幹</a:t>
            </a:r>
            <a:r>
              <a:rPr kumimoji="1" lang="ja-JP" altLang="en-US" b="1" dirty="0"/>
              <a:t>システムなど</a:t>
            </a:r>
          </a:p>
        </p:txBody>
      </p:sp>
      <p:cxnSp>
        <p:nvCxnSpPr>
          <p:cNvPr id="32" name="直線コネクタ 31">
            <a:extLst>
              <a:ext uri="{FF2B5EF4-FFF2-40B4-BE49-F238E27FC236}">
                <a16:creationId xmlns:a16="http://schemas.microsoft.com/office/drawing/2014/main" id="{0C5C69C2-E852-065E-A860-9FA8909A6E27}"/>
              </a:ext>
            </a:extLst>
          </p:cNvPr>
          <p:cNvCxnSpPr>
            <a:cxnSpLocks/>
            <a:stCxn id="16" idx="2"/>
            <a:endCxn id="30" idx="0"/>
          </p:cNvCxnSpPr>
          <p:nvPr/>
        </p:nvCxnSpPr>
        <p:spPr>
          <a:xfrm>
            <a:off x="4250598" y="4255831"/>
            <a:ext cx="0" cy="4800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コネクタ: カギ線 33">
            <a:extLst>
              <a:ext uri="{FF2B5EF4-FFF2-40B4-BE49-F238E27FC236}">
                <a16:creationId xmlns:a16="http://schemas.microsoft.com/office/drawing/2014/main" id="{A2741FED-1F67-48EB-E76A-4A3CC89D2850}"/>
              </a:ext>
            </a:extLst>
          </p:cNvPr>
          <p:cNvCxnSpPr>
            <a:cxnSpLocks/>
            <a:stCxn id="28" idx="2"/>
            <a:endCxn id="30" idx="0"/>
          </p:cNvCxnSpPr>
          <p:nvPr/>
        </p:nvCxnSpPr>
        <p:spPr>
          <a:xfrm rot="5400000">
            <a:off x="4854898" y="3617217"/>
            <a:ext cx="514384" cy="1722984"/>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3CF36E01-AE20-EA28-712B-A6CB56407386}"/>
              </a:ext>
            </a:extLst>
          </p:cNvPr>
          <p:cNvCxnSpPr>
            <a:cxnSpLocks/>
            <a:stCxn id="1026" idx="2"/>
            <a:endCxn id="30" idx="0"/>
          </p:cNvCxnSpPr>
          <p:nvPr/>
        </p:nvCxnSpPr>
        <p:spPr>
          <a:xfrm rot="16200000" flipH="1">
            <a:off x="3165855" y="3651158"/>
            <a:ext cx="514384" cy="1655102"/>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8623E3C-59BC-C4CE-A45C-1C501122D5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6756" y="5378824"/>
            <a:ext cx="947684" cy="833113"/>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直線コネクタ 39">
            <a:extLst>
              <a:ext uri="{FF2B5EF4-FFF2-40B4-BE49-F238E27FC236}">
                <a16:creationId xmlns:a16="http://schemas.microsoft.com/office/drawing/2014/main" id="{6F9A0BD1-C448-EFD2-3AA2-2B0BC319B8B7}"/>
              </a:ext>
            </a:extLst>
          </p:cNvPr>
          <p:cNvCxnSpPr>
            <a:cxnSpLocks/>
            <a:stCxn id="1028" idx="0"/>
            <a:endCxn id="30" idx="2"/>
          </p:cNvCxnSpPr>
          <p:nvPr/>
        </p:nvCxnSpPr>
        <p:spPr>
          <a:xfrm flipV="1">
            <a:off x="4250598" y="5105233"/>
            <a:ext cx="0" cy="27359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9" name="Picture 4">
            <a:extLst>
              <a:ext uri="{FF2B5EF4-FFF2-40B4-BE49-F238E27FC236}">
                <a16:creationId xmlns:a16="http://schemas.microsoft.com/office/drawing/2014/main" id="{A89435EA-84C6-D37F-3405-327725E15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7386" y="5177151"/>
            <a:ext cx="947684" cy="833113"/>
          </a:xfrm>
          <a:prstGeom prst="rect">
            <a:avLst/>
          </a:prstGeom>
          <a:noFill/>
          <a:extLst>
            <a:ext uri="{909E8E84-426E-40DD-AFC4-6F175D3DCCD1}">
              <a14:hiddenFill xmlns:a14="http://schemas.microsoft.com/office/drawing/2010/main">
                <a:solidFill>
                  <a:srgbClr val="FFFFFF"/>
                </a:solidFill>
              </a14:hiddenFill>
            </a:ext>
          </a:extLst>
        </p:spPr>
      </p:pic>
      <p:pic>
        <p:nvPicPr>
          <p:cNvPr id="61" name="図 60">
            <a:extLst>
              <a:ext uri="{FF2B5EF4-FFF2-40B4-BE49-F238E27FC236}">
                <a16:creationId xmlns:a16="http://schemas.microsoft.com/office/drawing/2014/main" id="{3F50B90D-7E36-ED44-A9FA-E0C3D622BC29}"/>
              </a:ext>
            </a:extLst>
          </p:cNvPr>
          <p:cNvPicPr>
            <a:picLocks noChangeAspect="1"/>
          </p:cNvPicPr>
          <p:nvPr/>
        </p:nvPicPr>
        <p:blipFill>
          <a:blip r:embed="rId3"/>
          <a:stretch>
            <a:fillRect/>
          </a:stretch>
        </p:blipFill>
        <p:spPr>
          <a:xfrm>
            <a:off x="8057386" y="3158345"/>
            <a:ext cx="968323" cy="968323"/>
          </a:xfrm>
          <a:prstGeom prst="rect">
            <a:avLst/>
          </a:prstGeom>
        </p:spPr>
      </p:pic>
      <p:pic>
        <p:nvPicPr>
          <p:cNvPr id="62" name="図 61">
            <a:extLst>
              <a:ext uri="{FF2B5EF4-FFF2-40B4-BE49-F238E27FC236}">
                <a16:creationId xmlns:a16="http://schemas.microsoft.com/office/drawing/2014/main" id="{E0ED0435-FC2A-AA13-0106-ACC9957FC05E}"/>
              </a:ext>
            </a:extLst>
          </p:cNvPr>
          <p:cNvPicPr>
            <a:picLocks noChangeAspect="1"/>
          </p:cNvPicPr>
          <p:nvPr/>
        </p:nvPicPr>
        <p:blipFill>
          <a:blip r:embed="rId3"/>
          <a:stretch>
            <a:fillRect/>
          </a:stretch>
        </p:blipFill>
        <p:spPr>
          <a:xfrm>
            <a:off x="9173555" y="3863555"/>
            <a:ext cx="968323" cy="968323"/>
          </a:xfrm>
          <a:prstGeom prst="rect">
            <a:avLst/>
          </a:prstGeom>
        </p:spPr>
      </p:pic>
      <p:cxnSp>
        <p:nvCxnSpPr>
          <p:cNvPr id="63" name="直線コネクタ 62">
            <a:extLst>
              <a:ext uri="{FF2B5EF4-FFF2-40B4-BE49-F238E27FC236}">
                <a16:creationId xmlns:a16="http://schemas.microsoft.com/office/drawing/2014/main" id="{2572AC13-1ED4-639B-83D2-7B72960DA444}"/>
              </a:ext>
            </a:extLst>
          </p:cNvPr>
          <p:cNvCxnSpPr>
            <a:cxnSpLocks/>
            <a:stCxn id="21" idx="2"/>
            <a:endCxn id="59" idx="0"/>
          </p:cNvCxnSpPr>
          <p:nvPr/>
        </p:nvCxnSpPr>
        <p:spPr>
          <a:xfrm>
            <a:off x="7460209" y="4831878"/>
            <a:ext cx="1071019" cy="3452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0362BC0C-87EB-229D-94E6-4BB1D62D9179}"/>
              </a:ext>
            </a:extLst>
          </p:cNvPr>
          <p:cNvCxnSpPr>
            <a:cxnSpLocks/>
            <a:stCxn id="61" idx="2"/>
            <a:endCxn id="59" idx="0"/>
          </p:cNvCxnSpPr>
          <p:nvPr/>
        </p:nvCxnSpPr>
        <p:spPr>
          <a:xfrm flipH="1">
            <a:off x="8531228" y="4126668"/>
            <a:ext cx="10320" cy="10504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9B249FE-4B0F-346E-28F7-B96A7F075D64}"/>
              </a:ext>
            </a:extLst>
          </p:cNvPr>
          <p:cNvCxnSpPr>
            <a:cxnSpLocks/>
            <a:stCxn id="62" idx="2"/>
            <a:endCxn id="59" idx="0"/>
          </p:cNvCxnSpPr>
          <p:nvPr/>
        </p:nvCxnSpPr>
        <p:spPr>
          <a:xfrm flipH="1">
            <a:off x="8531228" y="4831878"/>
            <a:ext cx="1126489" cy="34527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10816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589208"/>
            <a:ext cx="10881360" cy="1384995"/>
          </a:xfrm>
          <a:prstGeom prst="rect">
            <a:avLst/>
          </a:prstGeom>
          <a:noFill/>
        </p:spPr>
        <p:txBody>
          <a:bodyPr wrap="square" rtlCol="0">
            <a:spAutoFit/>
          </a:bodyPr>
          <a:lstStyle/>
          <a:p>
            <a:r>
              <a:rPr lang="ja-JP" altLang="en-US" sz="2400" b="1" dirty="0">
                <a:solidFill>
                  <a:srgbClr val="FF0000"/>
                </a:solidFill>
              </a:rPr>
              <a:t>マルチクラウド</a:t>
            </a:r>
            <a:endParaRPr lang="en-US" altLang="ja-JP" sz="2400" b="1" dirty="0">
              <a:solidFill>
                <a:srgbClr val="FF0000"/>
              </a:solidFill>
            </a:endParaRPr>
          </a:p>
          <a:p>
            <a:endParaRPr lang="en-US" altLang="ja-JP" sz="1200" dirty="0"/>
          </a:p>
          <a:p>
            <a:r>
              <a:rPr lang="ja-JP" altLang="en-US" sz="2400" b="1" dirty="0"/>
              <a:t>複数のパブリッククラウド</a:t>
            </a:r>
            <a:r>
              <a:rPr lang="ja-JP" altLang="en-US" sz="2400" dirty="0"/>
              <a:t>を目的に応じて使い分ける運用形態のこと。</a:t>
            </a:r>
            <a:endParaRPr lang="en-US" altLang="ja-JP" sz="2400" dirty="0"/>
          </a:p>
          <a:p>
            <a:r>
              <a:rPr lang="ja-JP" altLang="en-US" sz="2400" dirty="0"/>
              <a:t>クラウド間の相互接続が不要で、</a:t>
            </a:r>
            <a:r>
              <a:rPr lang="ja-JP" altLang="en-US" sz="2400" b="1" dirty="0"/>
              <a:t>独立</a:t>
            </a:r>
            <a:r>
              <a:rPr lang="ja-JP" altLang="en-US" sz="2400" dirty="0"/>
              <a:t>して運用する。</a:t>
            </a:r>
            <a:endParaRPr lang="en-US" altLang="ja-JP" sz="2400" dirty="0"/>
          </a:p>
        </p:txBody>
      </p:sp>
      <p:pic>
        <p:nvPicPr>
          <p:cNvPr id="1026" name="Picture 2">
            <a:extLst>
              <a:ext uri="{FF2B5EF4-FFF2-40B4-BE49-F238E27FC236}">
                <a16:creationId xmlns:a16="http://schemas.microsoft.com/office/drawing/2014/main" id="{02F654B2-AE0B-A63C-3A13-851A02BE88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397" y="2752810"/>
            <a:ext cx="930198" cy="1098839"/>
          </a:xfrm>
          <a:prstGeom prst="rect">
            <a:avLst/>
          </a:prstGeom>
          <a:noFill/>
          <a:extLst>
            <a:ext uri="{909E8E84-426E-40DD-AFC4-6F175D3DCCD1}">
              <a14:hiddenFill xmlns:a14="http://schemas.microsoft.com/office/drawing/2010/main">
                <a:solidFill>
                  <a:srgbClr val="FFFFFF"/>
                </a:solidFill>
              </a14:hiddenFill>
            </a:ext>
          </a:extLst>
        </p:spPr>
      </p:pic>
      <p:pic>
        <p:nvPicPr>
          <p:cNvPr id="16" name="図 15">
            <a:extLst>
              <a:ext uri="{FF2B5EF4-FFF2-40B4-BE49-F238E27FC236}">
                <a16:creationId xmlns:a16="http://schemas.microsoft.com/office/drawing/2014/main" id="{0A12FC63-BB01-43D9-9403-C365E1FD6E2B}"/>
              </a:ext>
            </a:extLst>
          </p:cNvPr>
          <p:cNvPicPr>
            <a:picLocks noChangeAspect="1"/>
          </p:cNvPicPr>
          <p:nvPr/>
        </p:nvPicPr>
        <p:blipFill>
          <a:blip r:embed="rId3"/>
          <a:stretch>
            <a:fillRect/>
          </a:stretch>
        </p:blipFill>
        <p:spPr>
          <a:xfrm>
            <a:off x="3712338" y="2809444"/>
            <a:ext cx="1076519" cy="1076519"/>
          </a:xfrm>
          <a:prstGeom prst="rect">
            <a:avLst/>
          </a:prstGeom>
        </p:spPr>
      </p:pic>
      <p:pic>
        <p:nvPicPr>
          <p:cNvPr id="21" name="図 20">
            <a:extLst>
              <a:ext uri="{FF2B5EF4-FFF2-40B4-BE49-F238E27FC236}">
                <a16:creationId xmlns:a16="http://schemas.microsoft.com/office/drawing/2014/main" id="{1B0795C4-8260-18AD-5707-E03DA2FA87CB}"/>
              </a:ext>
            </a:extLst>
          </p:cNvPr>
          <p:cNvPicPr>
            <a:picLocks noChangeAspect="1"/>
          </p:cNvPicPr>
          <p:nvPr/>
        </p:nvPicPr>
        <p:blipFill>
          <a:blip r:embed="rId3"/>
          <a:stretch>
            <a:fillRect/>
          </a:stretch>
        </p:blipFill>
        <p:spPr>
          <a:xfrm>
            <a:off x="6976047" y="3493687"/>
            <a:ext cx="968323" cy="968323"/>
          </a:xfrm>
          <a:prstGeom prst="rect">
            <a:avLst/>
          </a:prstGeom>
        </p:spPr>
      </p:pic>
      <p:sp>
        <p:nvSpPr>
          <p:cNvPr id="22" name="テキスト ボックス 21">
            <a:extLst>
              <a:ext uri="{FF2B5EF4-FFF2-40B4-BE49-F238E27FC236}">
                <a16:creationId xmlns:a16="http://schemas.microsoft.com/office/drawing/2014/main" id="{77863D36-913A-9549-C18F-6328020B8085}"/>
              </a:ext>
            </a:extLst>
          </p:cNvPr>
          <p:cNvSpPr txBox="1"/>
          <p:nvPr/>
        </p:nvSpPr>
        <p:spPr>
          <a:xfrm>
            <a:off x="3606724" y="2327360"/>
            <a:ext cx="1397694" cy="646331"/>
          </a:xfrm>
          <a:prstGeom prst="rect">
            <a:avLst/>
          </a:prstGeom>
          <a:noFill/>
        </p:spPr>
        <p:txBody>
          <a:bodyPr wrap="square">
            <a:spAutoFit/>
          </a:bodyPr>
          <a:lstStyle/>
          <a:p>
            <a:pPr algn="ctr"/>
            <a:r>
              <a:rPr lang="ja-JP" altLang="en-US" sz="1800" b="1" dirty="0"/>
              <a:t>パブリック</a:t>
            </a:r>
            <a:endParaRPr lang="en-US" altLang="ja-JP" sz="1800" b="1" dirty="0"/>
          </a:p>
          <a:p>
            <a:pPr algn="ctr"/>
            <a:r>
              <a:rPr lang="ja-JP" altLang="en-US" sz="1800" b="1" dirty="0"/>
              <a:t>クラウド</a:t>
            </a:r>
            <a:endParaRPr lang="ja-JP" altLang="en-US" b="1" dirty="0"/>
          </a:p>
        </p:txBody>
      </p:sp>
      <p:sp>
        <p:nvSpPr>
          <p:cNvPr id="23" name="テキスト ボックス 22">
            <a:extLst>
              <a:ext uri="{FF2B5EF4-FFF2-40B4-BE49-F238E27FC236}">
                <a16:creationId xmlns:a16="http://schemas.microsoft.com/office/drawing/2014/main" id="{16F1F621-1EA0-D4E5-D83D-61CA394858B8}"/>
              </a:ext>
            </a:extLst>
          </p:cNvPr>
          <p:cNvSpPr txBox="1"/>
          <p:nvPr/>
        </p:nvSpPr>
        <p:spPr>
          <a:xfrm>
            <a:off x="1746624" y="2333117"/>
            <a:ext cx="1717519" cy="369332"/>
          </a:xfrm>
          <a:prstGeom prst="rect">
            <a:avLst/>
          </a:prstGeom>
          <a:noFill/>
        </p:spPr>
        <p:txBody>
          <a:bodyPr wrap="square">
            <a:spAutoFit/>
          </a:bodyPr>
          <a:lstStyle/>
          <a:p>
            <a:pPr algn="ctr"/>
            <a:r>
              <a:rPr lang="ja-JP" altLang="en-US" sz="1800" b="1" dirty="0"/>
              <a:t>オンプレミス</a:t>
            </a:r>
            <a:endParaRPr lang="ja-JP" altLang="en-US" b="1" dirty="0"/>
          </a:p>
        </p:txBody>
      </p:sp>
      <p:sp>
        <p:nvSpPr>
          <p:cNvPr id="25" name="テキスト ボックス 24">
            <a:extLst>
              <a:ext uri="{FF2B5EF4-FFF2-40B4-BE49-F238E27FC236}">
                <a16:creationId xmlns:a16="http://schemas.microsoft.com/office/drawing/2014/main" id="{3C0C8558-236E-79EB-AB8A-0BFBEF1407AD}"/>
              </a:ext>
            </a:extLst>
          </p:cNvPr>
          <p:cNvSpPr txBox="1"/>
          <p:nvPr/>
        </p:nvSpPr>
        <p:spPr>
          <a:xfrm>
            <a:off x="7188783" y="5640396"/>
            <a:ext cx="2705528" cy="369332"/>
          </a:xfrm>
          <a:prstGeom prst="rect">
            <a:avLst/>
          </a:prstGeom>
          <a:noFill/>
        </p:spPr>
        <p:txBody>
          <a:bodyPr wrap="square">
            <a:spAutoFit/>
          </a:bodyPr>
          <a:lstStyle/>
          <a:p>
            <a:pPr algn="ctr"/>
            <a:r>
              <a:rPr lang="ja-JP" altLang="en-US" b="1" dirty="0">
                <a:solidFill>
                  <a:srgbClr val="2B0BB5"/>
                </a:solidFill>
              </a:rPr>
              <a:t>マルチクラウド</a:t>
            </a:r>
          </a:p>
        </p:txBody>
      </p:sp>
      <p:sp>
        <p:nvSpPr>
          <p:cNvPr id="27" name="テキスト ボックス 26">
            <a:extLst>
              <a:ext uri="{FF2B5EF4-FFF2-40B4-BE49-F238E27FC236}">
                <a16:creationId xmlns:a16="http://schemas.microsoft.com/office/drawing/2014/main" id="{35C1C0F6-BBC5-5623-2AB6-BA6DB4A56CC2}"/>
              </a:ext>
            </a:extLst>
          </p:cNvPr>
          <p:cNvSpPr txBox="1"/>
          <p:nvPr/>
        </p:nvSpPr>
        <p:spPr>
          <a:xfrm>
            <a:off x="2880710" y="5799796"/>
            <a:ext cx="2705528" cy="369332"/>
          </a:xfrm>
          <a:prstGeom prst="rect">
            <a:avLst/>
          </a:prstGeom>
          <a:noFill/>
        </p:spPr>
        <p:txBody>
          <a:bodyPr wrap="square">
            <a:spAutoFit/>
          </a:bodyPr>
          <a:lstStyle/>
          <a:p>
            <a:pPr algn="ctr"/>
            <a:r>
              <a:rPr lang="ja-JP" altLang="en-US" b="1" dirty="0"/>
              <a:t>ハイブリッドクラウド</a:t>
            </a:r>
          </a:p>
        </p:txBody>
      </p:sp>
      <p:pic>
        <p:nvPicPr>
          <p:cNvPr id="28" name="図 27">
            <a:extLst>
              <a:ext uri="{FF2B5EF4-FFF2-40B4-BE49-F238E27FC236}">
                <a16:creationId xmlns:a16="http://schemas.microsoft.com/office/drawing/2014/main" id="{65E525BF-E803-F98B-3335-BC62A0DBE6FE}"/>
              </a:ext>
            </a:extLst>
          </p:cNvPr>
          <p:cNvPicPr>
            <a:picLocks noChangeAspect="1"/>
          </p:cNvPicPr>
          <p:nvPr/>
        </p:nvPicPr>
        <p:blipFill>
          <a:blip r:embed="rId4"/>
          <a:stretch>
            <a:fillRect/>
          </a:stretch>
        </p:blipFill>
        <p:spPr>
          <a:xfrm>
            <a:off x="5445654" y="2795794"/>
            <a:ext cx="1055855" cy="1055855"/>
          </a:xfrm>
          <a:prstGeom prst="rect">
            <a:avLst/>
          </a:prstGeom>
        </p:spPr>
      </p:pic>
      <p:sp>
        <p:nvSpPr>
          <p:cNvPr id="29" name="テキスト ボックス 28">
            <a:extLst>
              <a:ext uri="{FF2B5EF4-FFF2-40B4-BE49-F238E27FC236}">
                <a16:creationId xmlns:a16="http://schemas.microsoft.com/office/drawing/2014/main" id="{07883EBA-306D-E5D8-4F99-CBFC17472103}"/>
              </a:ext>
            </a:extLst>
          </p:cNvPr>
          <p:cNvSpPr txBox="1"/>
          <p:nvPr/>
        </p:nvSpPr>
        <p:spPr>
          <a:xfrm>
            <a:off x="5269373" y="2301262"/>
            <a:ext cx="1639423" cy="646331"/>
          </a:xfrm>
          <a:prstGeom prst="rect">
            <a:avLst/>
          </a:prstGeom>
          <a:noFill/>
        </p:spPr>
        <p:txBody>
          <a:bodyPr wrap="square">
            <a:spAutoFit/>
          </a:bodyPr>
          <a:lstStyle/>
          <a:p>
            <a:pPr algn="ctr"/>
            <a:r>
              <a:rPr lang="ja-JP" altLang="en-US" sz="1800" b="1" dirty="0"/>
              <a:t>プライベート</a:t>
            </a:r>
            <a:endParaRPr lang="en-US" altLang="ja-JP" sz="1800" b="1" dirty="0"/>
          </a:p>
          <a:p>
            <a:pPr algn="ctr"/>
            <a:r>
              <a:rPr lang="ja-JP" altLang="en-US" sz="1800" b="1" dirty="0"/>
              <a:t>クラウド</a:t>
            </a:r>
            <a:endParaRPr lang="ja-JP" altLang="en-US" b="1" dirty="0"/>
          </a:p>
        </p:txBody>
      </p:sp>
      <p:sp>
        <p:nvSpPr>
          <p:cNvPr id="30" name="正方形/長方形 29">
            <a:extLst>
              <a:ext uri="{FF2B5EF4-FFF2-40B4-BE49-F238E27FC236}">
                <a16:creationId xmlns:a16="http://schemas.microsoft.com/office/drawing/2014/main" id="{0478F944-7E2E-5257-492A-775C2383B3D6}"/>
              </a:ext>
            </a:extLst>
          </p:cNvPr>
          <p:cNvSpPr/>
          <p:nvPr/>
        </p:nvSpPr>
        <p:spPr>
          <a:xfrm>
            <a:off x="2914957" y="4366033"/>
            <a:ext cx="2671281" cy="36933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t>基幹</a:t>
            </a:r>
            <a:r>
              <a:rPr kumimoji="1" lang="ja-JP" altLang="en-US" b="1" dirty="0"/>
              <a:t>システムなど</a:t>
            </a:r>
          </a:p>
        </p:txBody>
      </p:sp>
      <p:cxnSp>
        <p:nvCxnSpPr>
          <p:cNvPr id="32" name="直線コネクタ 31">
            <a:extLst>
              <a:ext uri="{FF2B5EF4-FFF2-40B4-BE49-F238E27FC236}">
                <a16:creationId xmlns:a16="http://schemas.microsoft.com/office/drawing/2014/main" id="{0C5C69C2-E852-065E-A860-9FA8909A6E27}"/>
              </a:ext>
            </a:extLst>
          </p:cNvPr>
          <p:cNvCxnSpPr>
            <a:cxnSpLocks/>
            <a:stCxn id="16" idx="2"/>
            <a:endCxn id="30" idx="0"/>
          </p:cNvCxnSpPr>
          <p:nvPr/>
        </p:nvCxnSpPr>
        <p:spPr>
          <a:xfrm>
            <a:off x="4250598" y="3885963"/>
            <a:ext cx="0" cy="48007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4" name="コネクタ: カギ線 33">
            <a:extLst>
              <a:ext uri="{FF2B5EF4-FFF2-40B4-BE49-F238E27FC236}">
                <a16:creationId xmlns:a16="http://schemas.microsoft.com/office/drawing/2014/main" id="{A2741FED-1F67-48EB-E76A-4A3CC89D2850}"/>
              </a:ext>
            </a:extLst>
          </p:cNvPr>
          <p:cNvCxnSpPr>
            <a:cxnSpLocks/>
            <a:stCxn id="28" idx="2"/>
            <a:endCxn id="30" idx="0"/>
          </p:cNvCxnSpPr>
          <p:nvPr/>
        </p:nvCxnSpPr>
        <p:spPr>
          <a:xfrm rot="5400000">
            <a:off x="4854898" y="3247349"/>
            <a:ext cx="514384" cy="1722984"/>
          </a:xfrm>
          <a:prstGeom prst="bentConnector3">
            <a:avLst/>
          </a:prstGeom>
          <a:ln w="28575"/>
        </p:spPr>
        <p:style>
          <a:lnRef idx="1">
            <a:schemeClr val="accent1"/>
          </a:lnRef>
          <a:fillRef idx="0">
            <a:schemeClr val="accent1"/>
          </a:fillRef>
          <a:effectRef idx="0">
            <a:schemeClr val="accent1"/>
          </a:effectRef>
          <a:fontRef idx="minor">
            <a:schemeClr val="tx1"/>
          </a:fontRef>
        </p:style>
      </p:cxnSp>
      <p:cxnSp>
        <p:nvCxnSpPr>
          <p:cNvPr id="35" name="コネクタ: カギ線 34">
            <a:extLst>
              <a:ext uri="{FF2B5EF4-FFF2-40B4-BE49-F238E27FC236}">
                <a16:creationId xmlns:a16="http://schemas.microsoft.com/office/drawing/2014/main" id="{3CF36E01-AE20-EA28-712B-A6CB56407386}"/>
              </a:ext>
            </a:extLst>
          </p:cNvPr>
          <p:cNvCxnSpPr>
            <a:cxnSpLocks/>
            <a:stCxn id="1026" idx="2"/>
            <a:endCxn id="30" idx="0"/>
          </p:cNvCxnSpPr>
          <p:nvPr/>
        </p:nvCxnSpPr>
        <p:spPr>
          <a:xfrm rot="16200000" flipH="1">
            <a:off x="3165855" y="3281290"/>
            <a:ext cx="514384" cy="1655102"/>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pic>
        <p:nvPicPr>
          <p:cNvPr id="1028" name="Picture 4">
            <a:extLst>
              <a:ext uri="{FF2B5EF4-FFF2-40B4-BE49-F238E27FC236}">
                <a16:creationId xmlns:a16="http://schemas.microsoft.com/office/drawing/2014/main" id="{98623E3C-59BC-C4CE-A45C-1C501122D5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6756" y="5008956"/>
            <a:ext cx="947684" cy="833113"/>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直線コネクタ 39">
            <a:extLst>
              <a:ext uri="{FF2B5EF4-FFF2-40B4-BE49-F238E27FC236}">
                <a16:creationId xmlns:a16="http://schemas.microsoft.com/office/drawing/2014/main" id="{6F9A0BD1-C448-EFD2-3AA2-2B0BC319B8B7}"/>
              </a:ext>
            </a:extLst>
          </p:cNvPr>
          <p:cNvCxnSpPr>
            <a:cxnSpLocks/>
            <a:stCxn id="1028" idx="0"/>
            <a:endCxn id="30" idx="2"/>
          </p:cNvCxnSpPr>
          <p:nvPr/>
        </p:nvCxnSpPr>
        <p:spPr>
          <a:xfrm flipV="1">
            <a:off x="4250598" y="4735365"/>
            <a:ext cx="0" cy="273591"/>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59" name="Picture 4">
            <a:extLst>
              <a:ext uri="{FF2B5EF4-FFF2-40B4-BE49-F238E27FC236}">
                <a16:creationId xmlns:a16="http://schemas.microsoft.com/office/drawing/2014/main" id="{A89435EA-84C6-D37F-3405-327725E153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57386" y="4807283"/>
            <a:ext cx="947684" cy="833113"/>
          </a:xfrm>
          <a:prstGeom prst="rect">
            <a:avLst/>
          </a:prstGeom>
          <a:noFill/>
          <a:extLst>
            <a:ext uri="{909E8E84-426E-40DD-AFC4-6F175D3DCCD1}">
              <a14:hiddenFill xmlns:a14="http://schemas.microsoft.com/office/drawing/2010/main">
                <a:solidFill>
                  <a:srgbClr val="FFFFFF"/>
                </a:solidFill>
              </a14:hiddenFill>
            </a:ext>
          </a:extLst>
        </p:spPr>
      </p:pic>
      <p:pic>
        <p:nvPicPr>
          <p:cNvPr id="61" name="図 60">
            <a:extLst>
              <a:ext uri="{FF2B5EF4-FFF2-40B4-BE49-F238E27FC236}">
                <a16:creationId xmlns:a16="http://schemas.microsoft.com/office/drawing/2014/main" id="{3F50B90D-7E36-ED44-A9FA-E0C3D622BC29}"/>
              </a:ext>
            </a:extLst>
          </p:cNvPr>
          <p:cNvPicPr>
            <a:picLocks noChangeAspect="1"/>
          </p:cNvPicPr>
          <p:nvPr/>
        </p:nvPicPr>
        <p:blipFill>
          <a:blip r:embed="rId3"/>
          <a:stretch>
            <a:fillRect/>
          </a:stretch>
        </p:blipFill>
        <p:spPr>
          <a:xfrm>
            <a:off x="8057386" y="2788477"/>
            <a:ext cx="968323" cy="968323"/>
          </a:xfrm>
          <a:prstGeom prst="rect">
            <a:avLst/>
          </a:prstGeom>
        </p:spPr>
      </p:pic>
      <p:pic>
        <p:nvPicPr>
          <p:cNvPr id="62" name="図 61">
            <a:extLst>
              <a:ext uri="{FF2B5EF4-FFF2-40B4-BE49-F238E27FC236}">
                <a16:creationId xmlns:a16="http://schemas.microsoft.com/office/drawing/2014/main" id="{E0ED0435-FC2A-AA13-0106-ACC9957FC05E}"/>
              </a:ext>
            </a:extLst>
          </p:cNvPr>
          <p:cNvPicPr>
            <a:picLocks noChangeAspect="1"/>
          </p:cNvPicPr>
          <p:nvPr/>
        </p:nvPicPr>
        <p:blipFill>
          <a:blip r:embed="rId3"/>
          <a:stretch>
            <a:fillRect/>
          </a:stretch>
        </p:blipFill>
        <p:spPr>
          <a:xfrm>
            <a:off x="9173555" y="3493687"/>
            <a:ext cx="968323" cy="968323"/>
          </a:xfrm>
          <a:prstGeom prst="rect">
            <a:avLst/>
          </a:prstGeom>
        </p:spPr>
      </p:pic>
      <p:cxnSp>
        <p:nvCxnSpPr>
          <p:cNvPr id="63" name="直線コネクタ 62">
            <a:extLst>
              <a:ext uri="{FF2B5EF4-FFF2-40B4-BE49-F238E27FC236}">
                <a16:creationId xmlns:a16="http://schemas.microsoft.com/office/drawing/2014/main" id="{2572AC13-1ED4-639B-83D2-7B72960DA444}"/>
              </a:ext>
            </a:extLst>
          </p:cNvPr>
          <p:cNvCxnSpPr>
            <a:cxnSpLocks/>
            <a:stCxn id="21" idx="2"/>
            <a:endCxn id="59" idx="0"/>
          </p:cNvCxnSpPr>
          <p:nvPr/>
        </p:nvCxnSpPr>
        <p:spPr>
          <a:xfrm>
            <a:off x="7460209" y="4462010"/>
            <a:ext cx="1071019" cy="34527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6" name="直線コネクタ 65">
            <a:extLst>
              <a:ext uri="{FF2B5EF4-FFF2-40B4-BE49-F238E27FC236}">
                <a16:creationId xmlns:a16="http://schemas.microsoft.com/office/drawing/2014/main" id="{0362BC0C-87EB-229D-94E6-4BB1D62D9179}"/>
              </a:ext>
            </a:extLst>
          </p:cNvPr>
          <p:cNvCxnSpPr>
            <a:cxnSpLocks/>
            <a:stCxn id="61" idx="2"/>
            <a:endCxn id="59" idx="0"/>
          </p:cNvCxnSpPr>
          <p:nvPr/>
        </p:nvCxnSpPr>
        <p:spPr>
          <a:xfrm flipH="1">
            <a:off x="8531228" y="3756800"/>
            <a:ext cx="10320" cy="105048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1" name="直線コネクタ 70">
            <a:extLst>
              <a:ext uri="{FF2B5EF4-FFF2-40B4-BE49-F238E27FC236}">
                <a16:creationId xmlns:a16="http://schemas.microsoft.com/office/drawing/2014/main" id="{79B249FE-4B0F-346E-28F7-B96A7F075D64}"/>
              </a:ext>
            </a:extLst>
          </p:cNvPr>
          <p:cNvCxnSpPr>
            <a:cxnSpLocks/>
            <a:stCxn id="62" idx="2"/>
            <a:endCxn id="59" idx="0"/>
          </p:cNvCxnSpPr>
          <p:nvPr/>
        </p:nvCxnSpPr>
        <p:spPr>
          <a:xfrm flipH="1">
            <a:off x="8531228" y="4462010"/>
            <a:ext cx="1126489" cy="345273"/>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6671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5AAA0-60AD-89E7-5758-07BBB52982CE}"/>
              </a:ext>
            </a:extLst>
          </p:cNvPr>
          <p:cNvSpPr>
            <a:spLocks noGrp="1"/>
          </p:cNvSpPr>
          <p:nvPr>
            <p:ph type="title"/>
          </p:nvPr>
        </p:nvSpPr>
        <p:spPr>
          <a:xfrm>
            <a:off x="838200" y="2686295"/>
            <a:ext cx="10515600" cy="1325563"/>
          </a:xfrm>
        </p:spPr>
        <p:txBody>
          <a:bodyPr/>
          <a:lstStyle/>
          <a:p>
            <a:pPr algn="ctr"/>
            <a:r>
              <a:rPr kumimoji="1" lang="ja-JP" altLang="en-US" b="1" dirty="0">
                <a:solidFill>
                  <a:srgbClr val="0070C0"/>
                </a:solidFill>
                <a:latin typeface="+mn-ea"/>
                <a:ea typeface="+mn-ea"/>
              </a:rPr>
              <a:t>マネジメント系</a:t>
            </a:r>
          </a:p>
        </p:txBody>
      </p:sp>
    </p:spTree>
    <p:extLst>
      <p:ext uri="{BB962C8B-B14F-4D97-AF65-F5344CB8AC3E}">
        <p14:creationId xmlns:p14="http://schemas.microsoft.com/office/powerpoint/2010/main" val="1704532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733047"/>
            <a:ext cx="10881360" cy="2123658"/>
          </a:xfrm>
          <a:prstGeom prst="rect">
            <a:avLst/>
          </a:prstGeom>
          <a:noFill/>
        </p:spPr>
        <p:txBody>
          <a:bodyPr wrap="square" rtlCol="0">
            <a:spAutoFit/>
          </a:bodyPr>
          <a:lstStyle/>
          <a:p>
            <a:r>
              <a:rPr lang="ja-JP" altLang="en-US" sz="2400" b="1" dirty="0">
                <a:solidFill>
                  <a:srgbClr val="FF0000"/>
                </a:solidFill>
              </a:rPr>
              <a:t>ユーザーストーリー</a:t>
            </a:r>
            <a:endParaRPr lang="en-US" altLang="ja-JP" sz="2400" b="1" dirty="0">
              <a:solidFill>
                <a:srgbClr val="FF0000"/>
              </a:solidFill>
            </a:endParaRPr>
          </a:p>
          <a:p>
            <a:endParaRPr lang="en-US" altLang="ja-JP" sz="1200" dirty="0"/>
          </a:p>
          <a:p>
            <a:r>
              <a:rPr lang="ja-JP" altLang="en-US" sz="2400" dirty="0"/>
              <a:t>アジャイル開発で活用されているフレームワークの一つで、</a:t>
            </a:r>
            <a:r>
              <a:rPr lang="ja-JP" altLang="en-US" sz="2400" b="1" dirty="0"/>
              <a:t>ユーザーが思い描く「理想のユーザー体験」を端的に言語化</a:t>
            </a:r>
            <a:r>
              <a:rPr lang="ja-JP" altLang="en-US" sz="2400" dirty="0"/>
              <a:t>したもの。“「人」として、「何」をしたい。 それは、「なぜ」だからだ。“</a:t>
            </a:r>
            <a:r>
              <a:rPr lang="en-US" altLang="ja-JP" sz="2400" dirty="0"/>
              <a:t> </a:t>
            </a:r>
            <a:r>
              <a:rPr lang="ja-JP" altLang="en-US" sz="2400" dirty="0"/>
              <a:t>という形で表現することで、ユーザーの要求とプロダクトの価値を正しく結びつけることができる。</a:t>
            </a:r>
            <a:endParaRPr lang="en-US" altLang="ja-JP" sz="2400" dirty="0"/>
          </a:p>
        </p:txBody>
      </p:sp>
      <p:pic>
        <p:nvPicPr>
          <p:cNvPr id="1026" name="Picture 2">
            <a:extLst>
              <a:ext uri="{FF2B5EF4-FFF2-40B4-BE49-F238E27FC236}">
                <a16:creationId xmlns:a16="http://schemas.microsoft.com/office/drawing/2014/main" id="{55611F91-822E-AAE0-D276-CEC1E2A059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0590" y="2970086"/>
            <a:ext cx="2881045" cy="2881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3404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041271"/>
            <a:ext cx="10881360" cy="1754326"/>
          </a:xfrm>
          <a:prstGeom prst="rect">
            <a:avLst/>
          </a:prstGeom>
          <a:noFill/>
        </p:spPr>
        <p:txBody>
          <a:bodyPr wrap="square" rtlCol="0">
            <a:spAutoFit/>
          </a:bodyPr>
          <a:lstStyle/>
          <a:p>
            <a:r>
              <a:rPr lang="ja-JP" altLang="en-US" sz="2400" b="1" dirty="0">
                <a:solidFill>
                  <a:srgbClr val="FF0000"/>
                </a:solidFill>
              </a:rPr>
              <a:t>ふりかえり（レトロスペクティブ）</a:t>
            </a:r>
            <a:endParaRPr lang="en-US" altLang="ja-JP" sz="2400" b="1" dirty="0">
              <a:solidFill>
                <a:srgbClr val="FF0000"/>
              </a:solidFill>
            </a:endParaRPr>
          </a:p>
          <a:p>
            <a:endParaRPr lang="en-US" altLang="ja-JP" sz="1200" dirty="0"/>
          </a:p>
          <a:p>
            <a:r>
              <a:rPr lang="ja-JP" altLang="en-US" sz="2400" dirty="0"/>
              <a:t>アジャイル開発における「</a:t>
            </a:r>
            <a:r>
              <a:rPr lang="ja-JP" altLang="en-US" sz="2400" b="1" dirty="0"/>
              <a:t>ふりかえり</a:t>
            </a:r>
            <a:r>
              <a:rPr lang="ja-JP" altLang="en-US" sz="2400" dirty="0"/>
              <a:t>」のこと。スプリントで「何がうまくいったのか？何がうまくいかなかったのか？」を振り返ることで、</a:t>
            </a:r>
            <a:r>
              <a:rPr lang="ja-JP" altLang="en-US" sz="2400" b="1" dirty="0"/>
              <a:t>チームが　継続的に改善</a:t>
            </a:r>
            <a:r>
              <a:rPr lang="ja-JP" altLang="en-US" sz="2400" dirty="0"/>
              <a:t>できるようになることを目的としている。</a:t>
            </a:r>
            <a:endParaRPr lang="en-US" altLang="ja-JP" sz="2400" dirty="0"/>
          </a:p>
        </p:txBody>
      </p:sp>
      <p:pic>
        <p:nvPicPr>
          <p:cNvPr id="2050" name="Picture 2">
            <a:extLst>
              <a:ext uri="{FF2B5EF4-FFF2-40B4-BE49-F238E27FC236}">
                <a16:creationId xmlns:a16="http://schemas.microsoft.com/office/drawing/2014/main" id="{FE830DDB-35B6-6FC3-935E-32ECDF10C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2235" y="2918716"/>
            <a:ext cx="2752619" cy="27526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975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184489"/>
            <a:ext cx="10881360" cy="1384995"/>
          </a:xfrm>
          <a:prstGeom prst="rect">
            <a:avLst/>
          </a:prstGeom>
          <a:noFill/>
        </p:spPr>
        <p:txBody>
          <a:bodyPr wrap="square" rtlCol="0">
            <a:spAutoFit/>
          </a:bodyPr>
          <a:lstStyle/>
          <a:p>
            <a:r>
              <a:rPr lang="ja-JP" altLang="en-US" sz="2400" b="1" dirty="0">
                <a:solidFill>
                  <a:srgbClr val="FF0000"/>
                </a:solidFill>
              </a:rPr>
              <a:t>継続的インテグレーション（</a:t>
            </a:r>
            <a:r>
              <a:rPr lang="en-US" altLang="ja-JP" sz="2400" b="1" dirty="0">
                <a:solidFill>
                  <a:srgbClr val="FF0000"/>
                </a:solidFill>
              </a:rPr>
              <a:t>CI</a:t>
            </a:r>
            <a:r>
              <a:rPr lang="ja-JP" altLang="en-US" sz="2400" b="1" dirty="0">
                <a:solidFill>
                  <a:srgbClr val="FF0000"/>
                </a:solidFill>
              </a:rPr>
              <a:t>：</a:t>
            </a:r>
            <a:r>
              <a:rPr lang="en-US" altLang="ja-JP" sz="2400" b="1" dirty="0">
                <a:solidFill>
                  <a:srgbClr val="FF0000"/>
                </a:solidFill>
              </a:rPr>
              <a:t>Continuous Integration</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エンジニアがコードを反映させるまでのビルドやテストを</a:t>
            </a:r>
            <a:r>
              <a:rPr lang="ja-JP" altLang="en-US" sz="2400" b="1" dirty="0"/>
              <a:t>自動化</a:t>
            </a:r>
            <a:r>
              <a:rPr lang="ja-JP" altLang="en-US" sz="2400" dirty="0"/>
              <a:t>すること。</a:t>
            </a:r>
            <a:endParaRPr lang="en-US" altLang="ja-JP" sz="2400" dirty="0"/>
          </a:p>
          <a:p>
            <a:r>
              <a:rPr lang="ja-JP" altLang="en-US" sz="2400" dirty="0"/>
              <a:t>バグを早期に発見して修正することで、品質を向上させることができる。</a:t>
            </a:r>
            <a:endParaRPr lang="en-US" altLang="ja-JP" sz="2400" dirty="0"/>
          </a:p>
        </p:txBody>
      </p:sp>
      <p:pic>
        <p:nvPicPr>
          <p:cNvPr id="3074" name="Picture 2">
            <a:extLst>
              <a:ext uri="{FF2B5EF4-FFF2-40B4-BE49-F238E27FC236}">
                <a16:creationId xmlns:a16="http://schemas.microsoft.com/office/drawing/2014/main" id="{6E863B40-4E2C-98C7-062C-87C1911474C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295" y="3991458"/>
            <a:ext cx="1195768" cy="1116565"/>
          </a:xfrm>
          <a:prstGeom prst="rect">
            <a:avLst/>
          </a:prstGeom>
          <a:noFill/>
          <a:extLst>
            <a:ext uri="{909E8E84-426E-40DD-AFC4-6F175D3DCCD1}">
              <a14:hiddenFill xmlns:a14="http://schemas.microsoft.com/office/drawing/2010/main">
                <a:solidFill>
                  <a:srgbClr val="FFFFFF"/>
                </a:solidFill>
              </a14:hiddenFill>
            </a:ext>
          </a:extLst>
        </p:spPr>
      </p:pic>
      <p:grpSp>
        <p:nvGrpSpPr>
          <p:cNvPr id="5" name="グループ化 4">
            <a:extLst>
              <a:ext uri="{FF2B5EF4-FFF2-40B4-BE49-F238E27FC236}">
                <a16:creationId xmlns:a16="http://schemas.microsoft.com/office/drawing/2014/main" id="{EF0A4F46-3C8D-0CA0-BCC5-5E74B7B6654F}"/>
              </a:ext>
            </a:extLst>
          </p:cNvPr>
          <p:cNvGrpSpPr/>
          <p:nvPr/>
        </p:nvGrpSpPr>
        <p:grpSpPr>
          <a:xfrm>
            <a:off x="2706236" y="4206413"/>
            <a:ext cx="616450" cy="671297"/>
            <a:chOff x="3821986" y="4315146"/>
            <a:chExt cx="616450" cy="671297"/>
          </a:xfrm>
        </p:grpSpPr>
        <p:sp>
          <p:nvSpPr>
            <p:cNvPr id="2" name="円柱 1">
              <a:extLst>
                <a:ext uri="{FF2B5EF4-FFF2-40B4-BE49-F238E27FC236}">
                  <a16:creationId xmlns:a16="http://schemas.microsoft.com/office/drawing/2014/main" id="{A09A9378-6152-5441-70C2-CD840706F950}"/>
                </a:ext>
              </a:extLst>
            </p:cNvPr>
            <p:cNvSpPr/>
            <p:nvPr/>
          </p:nvSpPr>
          <p:spPr>
            <a:xfrm>
              <a:off x="3821987" y="4315146"/>
              <a:ext cx="616449" cy="26712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円柱 2">
              <a:extLst>
                <a:ext uri="{FF2B5EF4-FFF2-40B4-BE49-F238E27FC236}">
                  <a16:creationId xmlns:a16="http://schemas.microsoft.com/office/drawing/2014/main" id="{406E7491-396A-4B3D-D0B3-936E809AF153}"/>
                </a:ext>
              </a:extLst>
            </p:cNvPr>
            <p:cNvSpPr/>
            <p:nvPr/>
          </p:nvSpPr>
          <p:spPr>
            <a:xfrm>
              <a:off x="3821987" y="4524910"/>
              <a:ext cx="616449" cy="26712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円柱 3">
              <a:extLst>
                <a:ext uri="{FF2B5EF4-FFF2-40B4-BE49-F238E27FC236}">
                  <a16:creationId xmlns:a16="http://schemas.microsoft.com/office/drawing/2014/main" id="{055E5ABA-3DBF-CE0F-EAA2-4FBC775292AC}"/>
                </a:ext>
              </a:extLst>
            </p:cNvPr>
            <p:cNvSpPr/>
            <p:nvPr/>
          </p:nvSpPr>
          <p:spPr>
            <a:xfrm>
              <a:off x="3821986" y="4719315"/>
              <a:ext cx="616449" cy="267128"/>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 name="テキスト ボックス 6">
            <a:extLst>
              <a:ext uri="{FF2B5EF4-FFF2-40B4-BE49-F238E27FC236}">
                <a16:creationId xmlns:a16="http://schemas.microsoft.com/office/drawing/2014/main" id="{8779785A-996D-C78A-BC60-CC94272B5402}"/>
              </a:ext>
            </a:extLst>
          </p:cNvPr>
          <p:cNvSpPr txBox="1"/>
          <p:nvPr/>
        </p:nvSpPr>
        <p:spPr>
          <a:xfrm>
            <a:off x="899955" y="3575947"/>
            <a:ext cx="616449" cy="369332"/>
          </a:xfrm>
          <a:prstGeom prst="rect">
            <a:avLst/>
          </a:prstGeom>
          <a:noFill/>
        </p:spPr>
        <p:txBody>
          <a:bodyPr wrap="square">
            <a:spAutoFit/>
          </a:bodyPr>
          <a:lstStyle/>
          <a:p>
            <a:pPr algn="ctr"/>
            <a:r>
              <a:rPr lang="en-US" altLang="ja-JP" sz="1800" b="1" dirty="0"/>
              <a:t>PC</a:t>
            </a:r>
            <a:endParaRPr lang="ja-JP" altLang="en-US" b="1" dirty="0"/>
          </a:p>
        </p:txBody>
      </p:sp>
      <p:sp>
        <p:nvSpPr>
          <p:cNvPr id="8" name="四角形: 角を丸くする 7">
            <a:extLst>
              <a:ext uri="{FF2B5EF4-FFF2-40B4-BE49-F238E27FC236}">
                <a16:creationId xmlns:a16="http://schemas.microsoft.com/office/drawing/2014/main" id="{DCD80DA8-B7F4-899B-A52A-778571E57AD6}"/>
              </a:ext>
            </a:extLst>
          </p:cNvPr>
          <p:cNvSpPr/>
          <p:nvPr/>
        </p:nvSpPr>
        <p:spPr>
          <a:xfrm>
            <a:off x="545496" y="2982883"/>
            <a:ext cx="1325366" cy="408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t>開発環境</a:t>
            </a:r>
            <a:endParaRPr kumimoji="1" lang="ja-JP" altLang="en-US" b="1" dirty="0"/>
          </a:p>
        </p:txBody>
      </p:sp>
      <p:sp>
        <p:nvSpPr>
          <p:cNvPr id="9" name="四角形: 角を丸くする 8">
            <a:extLst>
              <a:ext uri="{FF2B5EF4-FFF2-40B4-BE49-F238E27FC236}">
                <a16:creationId xmlns:a16="http://schemas.microsoft.com/office/drawing/2014/main" id="{D062AA39-8AB8-9893-D9C0-1E916B9ECAF5}"/>
              </a:ext>
            </a:extLst>
          </p:cNvPr>
          <p:cNvSpPr/>
          <p:nvPr/>
        </p:nvSpPr>
        <p:spPr>
          <a:xfrm>
            <a:off x="2292701" y="2963975"/>
            <a:ext cx="1443520" cy="408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t>リポジトリ</a:t>
            </a:r>
            <a:endParaRPr kumimoji="1" lang="ja-JP" altLang="en-US" b="1" dirty="0"/>
          </a:p>
        </p:txBody>
      </p:sp>
      <p:sp>
        <p:nvSpPr>
          <p:cNvPr id="10" name="矢印: 右 9">
            <a:extLst>
              <a:ext uri="{FF2B5EF4-FFF2-40B4-BE49-F238E27FC236}">
                <a16:creationId xmlns:a16="http://schemas.microsoft.com/office/drawing/2014/main" id="{A8A7F13F-D7B2-C628-78EE-75332D21D69F}"/>
              </a:ext>
            </a:extLst>
          </p:cNvPr>
          <p:cNvSpPr/>
          <p:nvPr/>
        </p:nvSpPr>
        <p:spPr>
          <a:xfrm>
            <a:off x="1942260" y="4416176"/>
            <a:ext cx="492192" cy="2671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2" name="テキスト ボックス 11">
            <a:extLst>
              <a:ext uri="{FF2B5EF4-FFF2-40B4-BE49-F238E27FC236}">
                <a16:creationId xmlns:a16="http://schemas.microsoft.com/office/drawing/2014/main" id="{0187B8BB-61A3-17F0-D423-B793887F2B65}"/>
              </a:ext>
            </a:extLst>
          </p:cNvPr>
          <p:cNvSpPr txBox="1"/>
          <p:nvPr/>
        </p:nvSpPr>
        <p:spPr>
          <a:xfrm>
            <a:off x="2214078" y="3431322"/>
            <a:ext cx="1600766" cy="646331"/>
          </a:xfrm>
          <a:prstGeom prst="rect">
            <a:avLst/>
          </a:prstGeom>
          <a:noFill/>
        </p:spPr>
        <p:txBody>
          <a:bodyPr wrap="square">
            <a:spAutoFit/>
          </a:bodyPr>
          <a:lstStyle/>
          <a:p>
            <a:pPr algn="ctr"/>
            <a:r>
              <a:rPr lang="ja-JP" altLang="en-US" sz="1800" b="1" dirty="0"/>
              <a:t>ソースコード</a:t>
            </a:r>
            <a:endParaRPr lang="en-US" altLang="ja-JP" sz="1800" b="1" dirty="0"/>
          </a:p>
          <a:p>
            <a:pPr algn="ctr"/>
            <a:r>
              <a:rPr lang="ja-JP" altLang="en-US" sz="1800" b="1" dirty="0"/>
              <a:t>の変更</a:t>
            </a:r>
            <a:endParaRPr lang="ja-JP" altLang="en-US" b="1" dirty="0"/>
          </a:p>
        </p:txBody>
      </p:sp>
      <p:sp>
        <p:nvSpPr>
          <p:cNvPr id="13" name="四角形: 角を丸くする 12">
            <a:extLst>
              <a:ext uri="{FF2B5EF4-FFF2-40B4-BE49-F238E27FC236}">
                <a16:creationId xmlns:a16="http://schemas.microsoft.com/office/drawing/2014/main" id="{AE09414E-4E51-F6D3-5FDF-E67FA156E957}"/>
              </a:ext>
            </a:extLst>
          </p:cNvPr>
          <p:cNvSpPr/>
          <p:nvPr/>
        </p:nvSpPr>
        <p:spPr>
          <a:xfrm>
            <a:off x="4130214" y="2963975"/>
            <a:ext cx="5519081" cy="408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ja-JP" b="1" dirty="0"/>
              <a:t>CI/CD</a:t>
            </a:r>
            <a:r>
              <a:rPr lang="ja-JP" altLang="en-US" b="1" dirty="0"/>
              <a:t>パイプライン</a:t>
            </a:r>
            <a:endParaRPr kumimoji="1" lang="ja-JP" altLang="en-US" b="1" dirty="0"/>
          </a:p>
        </p:txBody>
      </p:sp>
      <p:sp>
        <p:nvSpPr>
          <p:cNvPr id="14" name="テキスト ボックス 13">
            <a:extLst>
              <a:ext uri="{FF2B5EF4-FFF2-40B4-BE49-F238E27FC236}">
                <a16:creationId xmlns:a16="http://schemas.microsoft.com/office/drawing/2014/main" id="{58F639D4-C78B-14CA-FE6F-7915DB13A0DB}"/>
              </a:ext>
            </a:extLst>
          </p:cNvPr>
          <p:cNvSpPr txBox="1"/>
          <p:nvPr/>
        </p:nvSpPr>
        <p:spPr>
          <a:xfrm>
            <a:off x="4322448" y="3431322"/>
            <a:ext cx="3434218" cy="646331"/>
          </a:xfrm>
          <a:prstGeom prst="rect">
            <a:avLst/>
          </a:prstGeom>
          <a:noFill/>
        </p:spPr>
        <p:txBody>
          <a:bodyPr wrap="square">
            <a:spAutoFit/>
          </a:bodyPr>
          <a:lstStyle/>
          <a:p>
            <a:pPr algn="ctr"/>
            <a:r>
              <a:rPr lang="en-US" altLang="ja-JP" sz="1800" b="1" dirty="0">
                <a:solidFill>
                  <a:srgbClr val="2B0BB5"/>
                </a:solidFill>
              </a:rPr>
              <a:t>CI</a:t>
            </a:r>
          </a:p>
          <a:p>
            <a:pPr algn="ctr"/>
            <a:r>
              <a:rPr lang="ja-JP" altLang="en-US" b="1" dirty="0">
                <a:solidFill>
                  <a:srgbClr val="2B0BB5"/>
                </a:solidFill>
              </a:rPr>
              <a:t>（継続的インテグレーション）</a:t>
            </a:r>
          </a:p>
        </p:txBody>
      </p:sp>
      <p:sp>
        <p:nvSpPr>
          <p:cNvPr id="15" name="矢印: 右 14">
            <a:extLst>
              <a:ext uri="{FF2B5EF4-FFF2-40B4-BE49-F238E27FC236}">
                <a16:creationId xmlns:a16="http://schemas.microsoft.com/office/drawing/2014/main" id="{F1E2E43D-113D-6D82-8948-418B6F0E9F87}"/>
              </a:ext>
            </a:extLst>
          </p:cNvPr>
          <p:cNvSpPr/>
          <p:nvPr/>
        </p:nvSpPr>
        <p:spPr>
          <a:xfrm>
            <a:off x="3503567" y="4416176"/>
            <a:ext cx="399208" cy="267128"/>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6FE3D029-0487-F530-7D04-0E94D611DEA0}"/>
              </a:ext>
            </a:extLst>
          </p:cNvPr>
          <p:cNvSpPr/>
          <p:nvPr/>
        </p:nvSpPr>
        <p:spPr>
          <a:xfrm>
            <a:off x="4130214" y="4231379"/>
            <a:ext cx="996594" cy="64633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解析</a:t>
            </a:r>
          </a:p>
        </p:txBody>
      </p:sp>
      <p:sp>
        <p:nvSpPr>
          <p:cNvPr id="17" name="フローチャート: 結合子 16">
            <a:extLst>
              <a:ext uri="{FF2B5EF4-FFF2-40B4-BE49-F238E27FC236}">
                <a16:creationId xmlns:a16="http://schemas.microsoft.com/office/drawing/2014/main" id="{1C7386CD-557E-9940-0128-E6BDB29BBF2B}"/>
              </a:ext>
            </a:extLst>
          </p:cNvPr>
          <p:cNvSpPr/>
          <p:nvPr/>
        </p:nvSpPr>
        <p:spPr>
          <a:xfrm>
            <a:off x="5322612" y="4225246"/>
            <a:ext cx="1192546" cy="64633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ビルド</a:t>
            </a:r>
          </a:p>
        </p:txBody>
      </p:sp>
      <p:sp>
        <p:nvSpPr>
          <p:cNvPr id="18" name="フローチャート: 結合子 17">
            <a:extLst>
              <a:ext uri="{FF2B5EF4-FFF2-40B4-BE49-F238E27FC236}">
                <a16:creationId xmlns:a16="http://schemas.microsoft.com/office/drawing/2014/main" id="{E4753463-3CF7-AE74-DDEE-410711E9B282}"/>
              </a:ext>
            </a:extLst>
          </p:cNvPr>
          <p:cNvSpPr/>
          <p:nvPr/>
        </p:nvSpPr>
        <p:spPr>
          <a:xfrm>
            <a:off x="6680519" y="4186257"/>
            <a:ext cx="1192545" cy="64633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1600" b="1" dirty="0"/>
              <a:t>テスト</a:t>
            </a:r>
          </a:p>
        </p:txBody>
      </p:sp>
      <p:sp>
        <p:nvSpPr>
          <p:cNvPr id="19" name="フローチャート: 結合子 18">
            <a:extLst>
              <a:ext uri="{FF2B5EF4-FFF2-40B4-BE49-F238E27FC236}">
                <a16:creationId xmlns:a16="http://schemas.microsoft.com/office/drawing/2014/main" id="{D23E802C-8879-51A8-FD57-A194727355C6}"/>
              </a:ext>
            </a:extLst>
          </p:cNvPr>
          <p:cNvSpPr/>
          <p:nvPr/>
        </p:nvSpPr>
        <p:spPr>
          <a:xfrm>
            <a:off x="8197141" y="4186257"/>
            <a:ext cx="1452154" cy="646331"/>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sz="1600" b="1" dirty="0"/>
              <a:t>デプロイ</a:t>
            </a:r>
            <a:endParaRPr kumimoji="1" lang="ja-JP" altLang="en-US" sz="1600" b="1" dirty="0"/>
          </a:p>
        </p:txBody>
      </p:sp>
      <p:sp>
        <p:nvSpPr>
          <p:cNvPr id="20" name="矢印: 右 19">
            <a:extLst>
              <a:ext uri="{FF2B5EF4-FFF2-40B4-BE49-F238E27FC236}">
                <a16:creationId xmlns:a16="http://schemas.microsoft.com/office/drawing/2014/main" id="{C16707DA-3592-F2D2-73FE-789B14DD1FF9}"/>
              </a:ext>
            </a:extLst>
          </p:cNvPr>
          <p:cNvSpPr/>
          <p:nvPr/>
        </p:nvSpPr>
        <p:spPr>
          <a:xfrm>
            <a:off x="5126808" y="4416176"/>
            <a:ext cx="273957" cy="280829"/>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1" name="矢印: 右 20">
            <a:extLst>
              <a:ext uri="{FF2B5EF4-FFF2-40B4-BE49-F238E27FC236}">
                <a16:creationId xmlns:a16="http://schemas.microsoft.com/office/drawing/2014/main" id="{B28E8983-DBB6-D54E-51BE-74A0AD0839D8}"/>
              </a:ext>
            </a:extLst>
          </p:cNvPr>
          <p:cNvSpPr/>
          <p:nvPr/>
        </p:nvSpPr>
        <p:spPr>
          <a:xfrm>
            <a:off x="6512717" y="4407996"/>
            <a:ext cx="273957" cy="280829"/>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2" name="矢印: 右 21">
            <a:extLst>
              <a:ext uri="{FF2B5EF4-FFF2-40B4-BE49-F238E27FC236}">
                <a16:creationId xmlns:a16="http://schemas.microsoft.com/office/drawing/2014/main" id="{701D8407-7BA5-FBFE-3943-98902EA45A95}"/>
              </a:ext>
            </a:extLst>
          </p:cNvPr>
          <p:cNvSpPr/>
          <p:nvPr/>
        </p:nvSpPr>
        <p:spPr>
          <a:xfrm>
            <a:off x="7899192" y="4402475"/>
            <a:ext cx="273957" cy="280829"/>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3" name="四角形: 角を丸くする 22">
            <a:extLst>
              <a:ext uri="{FF2B5EF4-FFF2-40B4-BE49-F238E27FC236}">
                <a16:creationId xmlns:a16="http://schemas.microsoft.com/office/drawing/2014/main" id="{174FEF2E-ACD1-57B3-8B3E-EEB1A1624F7C}"/>
              </a:ext>
            </a:extLst>
          </p:cNvPr>
          <p:cNvSpPr/>
          <p:nvPr/>
        </p:nvSpPr>
        <p:spPr>
          <a:xfrm>
            <a:off x="10006885" y="2963975"/>
            <a:ext cx="1443520" cy="408398"/>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ja-JP" altLang="en-US" b="1" dirty="0"/>
              <a:t>実行環境</a:t>
            </a:r>
            <a:endParaRPr kumimoji="1" lang="ja-JP" altLang="en-US" b="1" dirty="0"/>
          </a:p>
        </p:txBody>
      </p:sp>
      <p:sp>
        <p:nvSpPr>
          <p:cNvPr id="24" name="四角形: 角を丸くする 23">
            <a:extLst>
              <a:ext uri="{FF2B5EF4-FFF2-40B4-BE49-F238E27FC236}">
                <a16:creationId xmlns:a16="http://schemas.microsoft.com/office/drawing/2014/main" id="{44EF6BF6-3C38-D372-C00F-3A894B8FDF29}"/>
              </a:ext>
            </a:extLst>
          </p:cNvPr>
          <p:cNvSpPr/>
          <p:nvPr/>
        </p:nvSpPr>
        <p:spPr>
          <a:xfrm>
            <a:off x="10006885" y="3669255"/>
            <a:ext cx="1443520" cy="4083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ja-JP" altLang="en-US" b="1" dirty="0"/>
              <a:t>開発環境</a:t>
            </a:r>
            <a:endParaRPr kumimoji="1" lang="ja-JP" altLang="en-US" b="1" dirty="0"/>
          </a:p>
        </p:txBody>
      </p:sp>
      <p:sp>
        <p:nvSpPr>
          <p:cNvPr id="25" name="四角形: 角を丸くする 24">
            <a:extLst>
              <a:ext uri="{FF2B5EF4-FFF2-40B4-BE49-F238E27FC236}">
                <a16:creationId xmlns:a16="http://schemas.microsoft.com/office/drawing/2014/main" id="{5CB137C1-6A4E-0981-D273-EDAC3B55AD06}"/>
              </a:ext>
            </a:extLst>
          </p:cNvPr>
          <p:cNvSpPr/>
          <p:nvPr/>
        </p:nvSpPr>
        <p:spPr>
          <a:xfrm>
            <a:off x="10006885" y="4257077"/>
            <a:ext cx="1443520" cy="4083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ja-JP" altLang="en-US" b="1" dirty="0"/>
              <a:t>テスト環境</a:t>
            </a:r>
            <a:endParaRPr kumimoji="1" lang="ja-JP" altLang="en-US" b="1" dirty="0"/>
          </a:p>
        </p:txBody>
      </p:sp>
      <p:sp>
        <p:nvSpPr>
          <p:cNvPr id="26" name="四角形: 角を丸くする 25">
            <a:extLst>
              <a:ext uri="{FF2B5EF4-FFF2-40B4-BE49-F238E27FC236}">
                <a16:creationId xmlns:a16="http://schemas.microsoft.com/office/drawing/2014/main" id="{BC1A6076-8399-DCFC-875D-56EC94BDA19D}"/>
              </a:ext>
            </a:extLst>
          </p:cNvPr>
          <p:cNvSpPr/>
          <p:nvPr/>
        </p:nvSpPr>
        <p:spPr>
          <a:xfrm>
            <a:off x="10006885" y="4871577"/>
            <a:ext cx="1443520" cy="408398"/>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ja-JP" altLang="en-US" b="1" dirty="0"/>
              <a:t>本番環境</a:t>
            </a:r>
            <a:endParaRPr kumimoji="1" lang="ja-JP" altLang="en-US" b="1" dirty="0"/>
          </a:p>
        </p:txBody>
      </p:sp>
      <p:sp>
        <p:nvSpPr>
          <p:cNvPr id="27" name="矢印: 右 26">
            <a:extLst>
              <a:ext uri="{FF2B5EF4-FFF2-40B4-BE49-F238E27FC236}">
                <a16:creationId xmlns:a16="http://schemas.microsoft.com/office/drawing/2014/main" id="{93B8D8E8-FD6F-CA78-00BF-0ADBC4204E0B}"/>
              </a:ext>
            </a:extLst>
          </p:cNvPr>
          <p:cNvSpPr/>
          <p:nvPr/>
        </p:nvSpPr>
        <p:spPr>
          <a:xfrm>
            <a:off x="9699415" y="4369007"/>
            <a:ext cx="273957" cy="280829"/>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28" name="テキスト ボックス 27">
            <a:extLst>
              <a:ext uri="{FF2B5EF4-FFF2-40B4-BE49-F238E27FC236}">
                <a16:creationId xmlns:a16="http://schemas.microsoft.com/office/drawing/2014/main" id="{C34E36CE-6023-37EE-60F5-B3C93413CE4C}"/>
              </a:ext>
            </a:extLst>
          </p:cNvPr>
          <p:cNvSpPr txBox="1"/>
          <p:nvPr/>
        </p:nvSpPr>
        <p:spPr>
          <a:xfrm>
            <a:off x="7669335" y="3410424"/>
            <a:ext cx="2507766" cy="646331"/>
          </a:xfrm>
          <a:prstGeom prst="rect">
            <a:avLst/>
          </a:prstGeom>
          <a:noFill/>
        </p:spPr>
        <p:txBody>
          <a:bodyPr wrap="square">
            <a:spAutoFit/>
          </a:bodyPr>
          <a:lstStyle/>
          <a:p>
            <a:pPr algn="ctr"/>
            <a:r>
              <a:rPr lang="en-US" altLang="ja-JP" sz="1800" b="1" dirty="0"/>
              <a:t>CD</a:t>
            </a:r>
          </a:p>
          <a:p>
            <a:pPr algn="ctr"/>
            <a:r>
              <a:rPr lang="ja-JP" altLang="en-US" b="1" dirty="0"/>
              <a:t>（継続的デリバリー）</a:t>
            </a:r>
          </a:p>
        </p:txBody>
      </p:sp>
      <p:sp>
        <p:nvSpPr>
          <p:cNvPr id="29" name="四角形: 角を丸くする 28">
            <a:extLst>
              <a:ext uri="{FF2B5EF4-FFF2-40B4-BE49-F238E27FC236}">
                <a16:creationId xmlns:a16="http://schemas.microsoft.com/office/drawing/2014/main" id="{5EBD983C-B7F0-4167-72BC-1A902937C3DF}"/>
              </a:ext>
            </a:extLst>
          </p:cNvPr>
          <p:cNvSpPr/>
          <p:nvPr/>
        </p:nvSpPr>
        <p:spPr>
          <a:xfrm>
            <a:off x="3996647" y="4077653"/>
            <a:ext cx="4081555" cy="946413"/>
          </a:xfrm>
          <a:prstGeom prst="roundRect">
            <a:avLst/>
          </a:prstGeom>
          <a:noFill/>
          <a:ln w="28575">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463515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108422"/>
            <a:ext cx="10881360" cy="2123658"/>
          </a:xfrm>
          <a:prstGeom prst="rect">
            <a:avLst/>
          </a:prstGeom>
          <a:noFill/>
        </p:spPr>
        <p:txBody>
          <a:bodyPr wrap="square" rtlCol="0">
            <a:spAutoFit/>
          </a:bodyPr>
          <a:lstStyle/>
          <a:p>
            <a:r>
              <a:rPr lang="ja-JP" altLang="en-US" sz="2400" b="1" dirty="0">
                <a:solidFill>
                  <a:srgbClr val="FF0000"/>
                </a:solidFill>
              </a:rPr>
              <a:t>プロダクトバックログ</a:t>
            </a:r>
            <a:endParaRPr lang="en-US" altLang="ja-JP" sz="2400" b="1" dirty="0">
              <a:solidFill>
                <a:srgbClr val="FF0000"/>
              </a:solidFill>
            </a:endParaRPr>
          </a:p>
          <a:p>
            <a:endParaRPr lang="en-US" altLang="ja-JP" sz="1200" dirty="0"/>
          </a:p>
          <a:p>
            <a:r>
              <a:rPr lang="ja-JP" altLang="en-US" sz="2400" b="1" dirty="0"/>
              <a:t>開発が必要な機能や改善が必要なものに優先順位をつけたリスト</a:t>
            </a:r>
            <a:r>
              <a:rPr lang="ja-JP" altLang="en-US" sz="2400" dirty="0"/>
              <a:t>のことを指し、特にアジャイル開発において</a:t>
            </a:r>
            <a:r>
              <a:rPr lang="en-US" altLang="ja-JP" sz="2400" dirty="0" err="1"/>
              <a:t>ToDo</a:t>
            </a:r>
            <a:r>
              <a:rPr lang="ja-JP" altLang="en-US" sz="2400" dirty="0"/>
              <a:t>リストのような役割を果たす。</a:t>
            </a:r>
            <a:r>
              <a:rPr lang="ja-JP" altLang="en-US" sz="2400" b="1" dirty="0"/>
              <a:t>プロダクトオーナーがコントロール</a:t>
            </a:r>
            <a:r>
              <a:rPr lang="ja-JP" altLang="en-US" sz="2400" dirty="0"/>
              <a:t>し、製品の完成まで変化し続けることが重要とされている。</a:t>
            </a:r>
            <a:endParaRPr lang="en-US" altLang="ja-JP" sz="2400" dirty="0"/>
          </a:p>
        </p:txBody>
      </p:sp>
      <p:graphicFrame>
        <p:nvGraphicFramePr>
          <p:cNvPr id="2" name="表 2">
            <a:extLst>
              <a:ext uri="{FF2B5EF4-FFF2-40B4-BE49-F238E27FC236}">
                <a16:creationId xmlns:a16="http://schemas.microsoft.com/office/drawing/2014/main" id="{7CD4688E-6755-D39E-B16F-EA56F39BC67D}"/>
              </a:ext>
            </a:extLst>
          </p:cNvPr>
          <p:cNvGraphicFramePr>
            <a:graphicFrameLocks noGrp="1"/>
          </p:cNvGraphicFramePr>
          <p:nvPr>
            <p:extLst>
              <p:ext uri="{D42A27DB-BD31-4B8C-83A1-F6EECF244321}">
                <p14:modId xmlns:p14="http://schemas.microsoft.com/office/powerpoint/2010/main" val="1609458442"/>
              </p:ext>
            </p:extLst>
          </p:nvPr>
        </p:nvGraphicFramePr>
        <p:xfrm>
          <a:off x="2207801" y="3377630"/>
          <a:ext cx="8331200" cy="1859145"/>
        </p:xfrm>
        <a:graphic>
          <a:graphicData uri="http://schemas.openxmlformats.org/drawingml/2006/table">
            <a:tbl>
              <a:tblPr firstRow="1" bandRow="1">
                <a:tableStyleId>{5C22544A-7EE6-4342-B048-85BDC9FD1C3A}</a:tableStyleId>
              </a:tblPr>
              <a:tblGrid>
                <a:gridCol w="4275192">
                  <a:extLst>
                    <a:ext uri="{9D8B030D-6E8A-4147-A177-3AD203B41FA5}">
                      <a16:colId xmlns:a16="http://schemas.microsoft.com/office/drawing/2014/main" val="4198798164"/>
                    </a:ext>
                  </a:extLst>
                </a:gridCol>
                <a:gridCol w="1756881">
                  <a:extLst>
                    <a:ext uri="{9D8B030D-6E8A-4147-A177-3AD203B41FA5}">
                      <a16:colId xmlns:a16="http://schemas.microsoft.com/office/drawing/2014/main" val="964045762"/>
                    </a:ext>
                  </a:extLst>
                </a:gridCol>
                <a:gridCol w="2299127">
                  <a:extLst>
                    <a:ext uri="{9D8B030D-6E8A-4147-A177-3AD203B41FA5}">
                      <a16:colId xmlns:a16="http://schemas.microsoft.com/office/drawing/2014/main" val="485557307"/>
                    </a:ext>
                  </a:extLst>
                </a:gridCol>
              </a:tblGrid>
              <a:tr h="371829">
                <a:tc>
                  <a:txBody>
                    <a:bodyPr/>
                    <a:lstStyle/>
                    <a:p>
                      <a:pPr algn="ctr"/>
                      <a:r>
                        <a:rPr kumimoji="1" lang="ja-JP" altLang="en-US" dirty="0"/>
                        <a:t>プロダクトバックログアイテム</a:t>
                      </a:r>
                    </a:p>
                  </a:txBody>
                  <a:tcPr anchor="ctr"/>
                </a:tc>
                <a:tc>
                  <a:txBody>
                    <a:bodyPr/>
                    <a:lstStyle/>
                    <a:p>
                      <a:pPr algn="ctr"/>
                      <a:r>
                        <a:rPr kumimoji="1" lang="ja-JP" altLang="en-US" dirty="0"/>
                        <a:t>スプリント順</a:t>
                      </a:r>
                    </a:p>
                  </a:txBody>
                  <a:tcPr anchor="ctr"/>
                </a:tc>
                <a:tc>
                  <a:txBody>
                    <a:bodyPr/>
                    <a:lstStyle/>
                    <a:p>
                      <a:pPr algn="ctr"/>
                      <a:r>
                        <a:rPr kumimoji="1" lang="ja-JP" altLang="en-US" dirty="0"/>
                        <a:t>ステータス</a:t>
                      </a:r>
                    </a:p>
                  </a:txBody>
                  <a:tcPr anchor="ctr"/>
                </a:tc>
                <a:extLst>
                  <a:ext uri="{0D108BD9-81ED-4DB2-BD59-A6C34878D82A}">
                    <a16:rowId xmlns:a16="http://schemas.microsoft.com/office/drawing/2014/main" val="1510370437"/>
                  </a:ext>
                </a:extLst>
              </a:tr>
              <a:tr h="371829">
                <a:tc>
                  <a:txBody>
                    <a:bodyPr/>
                    <a:lstStyle/>
                    <a:p>
                      <a:pPr algn="ctr"/>
                      <a:r>
                        <a:rPr kumimoji="1" lang="ja-JP" altLang="en-US" b="0" dirty="0"/>
                        <a:t>〇〇が登録できる</a:t>
                      </a:r>
                    </a:p>
                  </a:txBody>
                  <a:tcPr anchor="ctr"/>
                </a:tc>
                <a:tc>
                  <a:txBody>
                    <a:bodyPr/>
                    <a:lstStyle/>
                    <a:p>
                      <a:pPr algn="ctr"/>
                      <a:r>
                        <a:rPr kumimoji="1" lang="en-US" altLang="ja-JP" b="0" dirty="0"/>
                        <a:t>1</a:t>
                      </a:r>
                      <a:endParaRPr kumimoji="1" lang="ja-JP" altLang="en-US" b="0" dirty="0"/>
                    </a:p>
                  </a:txBody>
                  <a:tcPr anchor="ctr"/>
                </a:tc>
                <a:tc>
                  <a:txBody>
                    <a:bodyPr/>
                    <a:lstStyle/>
                    <a:p>
                      <a:pPr algn="ctr"/>
                      <a:r>
                        <a:rPr kumimoji="1" lang="ja-JP" altLang="en-US" b="0" dirty="0"/>
                        <a:t>完了</a:t>
                      </a:r>
                    </a:p>
                  </a:txBody>
                  <a:tcPr anchor="ctr"/>
                </a:tc>
                <a:extLst>
                  <a:ext uri="{0D108BD9-81ED-4DB2-BD59-A6C34878D82A}">
                    <a16:rowId xmlns:a16="http://schemas.microsoft.com/office/drawing/2014/main" val="2836145795"/>
                  </a:ext>
                </a:extLst>
              </a:tr>
              <a:tr h="371829">
                <a:tc>
                  <a:txBody>
                    <a:bodyPr/>
                    <a:lstStyle/>
                    <a:p>
                      <a:pPr algn="ctr"/>
                      <a:r>
                        <a:rPr kumimoji="1" lang="ja-JP" altLang="en-US" b="0" dirty="0"/>
                        <a:t>既に登録した〇〇が修正できる</a:t>
                      </a:r>
                    </a:p>
                  </a:txBody>
                  <a:tcPr anchor="ctr"/>
                </a:tc>
                <a:tc>
                  <a:txBody>
                    <a:bodyPr/>
                    <a:lstStyle/>
                    <a:p>
                      <a:pPr algn="ctr"/>
                      <a:r>
                        <a:rPr kumimoji="1" lang="en-US" altLang="ja-JP" b="0" dirty="0"/>
                        <a:t>2</a:t>
                      </a:r>
                      <a:endParaRPr kumimoji="1" lang="ja-JP" altLang="en-US" b="0" dirty="0"/>
                    </a:p>
                  </a:txBody>
                  <a:tcPr anchor="ctr"/>
                </a:tc>
                <a:tc>
                  <a:txBody>
                    <a:bodyPr/>
                    <a:lstStyle/>
                    <a:p>
                      <a:pPr algn="ctr"/>
                      <a:r>
                        <a:rPr kumimoji="1" lang="ja-JP" altLang="en-US" b="0" dirty="0"/>
                        <a:t>実施中</a:t>
                      </a:r>
                    </a:p>
                  </a:txBody>
                  <a:tcPr anchor="ctr"/>
                </a:tc>
                <a:extLst>
                  <a:ext uri="{0D108BD9-81ED-4DB2-BD59-A6C34878D82A}">
                    <a16:rowId xmlns:a16="http://schemas.microsoft.com/office/drawing/2014/main" val="287510443"/>
                  </a:ext>
                </a:extLst>
              </a:tr>
              <a:tr h="371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t>既に登録した〇〇が参照できる</a:t>
                      </a:r>
                    </a:p>
                  </a:txBody>
                  <a:tcPr anchor="ctr"/>
                </a:tc>
                <a:tc>
                  <a:txBody>
                    <a:bodyPr/>
                    <a:lstStyle/>
                    <a:p>
                      <a:pPr algn="ctr"/>
                      <a:r>
                        <a:rPr kumimoji="1" lang="en-US" altLang="ja-JP" b="0" dirty="0"/>
                        <a:t>3</a:t>
                      </a:r>
                      <a:endParaRPr kumimoji="1" lang="ja-JP" altLang="en-US" b="0" dirty="0"/>
                    </a:p>
                  </a:txBody>
                  <a:tcPr anchor="ctr"/>
                </a:tc>
                <a:tc>
                  <a:txBody>
                    <a:bodyPr/>
                    <a:lstStyle/>
                    <a:p>
                      <a:pPr algn="ctr"/>
                      <a:r>
                        <a:rPr kumimoji="1" lang="ja-JP" altLang="en-US" b="0" dirty="0"/>
                        <a:t>未実施</a:t>
                      </a:r>
                    </a:p>
                  </a:txBody>
                  <a:tcPr anchor="ctr"/>
                </a:tc>
                <a:extLst>
                  <a:ext uri="{0D108BD9-81ED-4DB2-BD59-A6C34878D82A}">
                    <a16:rowId xmlns:a16="http://schemas.microsoft.com/office/drawing/2014/main" val="1030170892"/>
                  </a:ext>
                </a:extLst>
              </a:tr>
              <a:tr h="371829">
                <a:tc>
                  <a:txBody>
                    <a:bodyPr/>
                    <a:lstStyle/>
                    <a:p>
                      <a:pPr algn="ctr"/>
                      <a:r>
                        <a:rPr kumimoji="1" lang="ja-JP" altLang="en-US" b="0" dirty="0"/>
                        <a:t>〇〇が計算できる</a:t>
                      </a:r>
                    </a:p>
                  </a:txBody>
                  <a:tcPr anchor="ctr"/>
                </a:tc>
                <a:tc>
                  <a:txBody>
                    <a:bodyPr/>
                    <a:lstStyle/>
                    <a:p>
                      <a:pPr algn="ctr"/>
                      <a:r>
                        <a:rPr kumimoji="1" lang="en-US" altLang="ja-JP" b="0" dirty="0"/>
                        <a:t>4</a:t>
                      </a:r>
                      <a:endParaRPr kumimoji="1" lang="ja-JP" altLang="en-US" b="0" dirty="0"/>
                    </a:p>
                  </a:txBody>
                  <a:tcPr anchor="ctr"/>
                </a:tc>
                <a:tc>
                  <a:txBody>
                    <a:bodyPr/>
                    <a:lstStyle/>
                    <a:p>
                      <a:pPr algn="ctr"/>
                      <a:r>
                        <a:rPr kumimoji="1" lang="ja-JP" altLang="en-US" b="0" dirty="0"/>
                        <a:t>未実施</a:t>
                      </a:r>
                    </a:p>
                  </a:txBody>
                  <a:tcPr anchor="ctr"/>
                </a:tc>
                <a:extLst>
                  <a:ext uri="{0D108BD9-81ED-4DB2-BD59-A6C34878D82A}">
                    <a16:rowId xmlns:a16="http://schemas.microsoft.com/office/drawing/2014/main" val="2050706614"/>
                  </a:ext>
                </a:extLst>
              </a:tr>
            </a:tbl>
          </a:graphicData>
        </a:graphic>
      </p:graphicFrame>
      <p:sp>
        <p:nvSpPr>
          <p:cNvPr id="3" name="矢印: 上 2">
            <a:extLst>
              <a:ext uri="{FF2B5EF4-FFF2-40B4-BE49-F238E27FC236}">
                <a16:creationId xmlns:a16="http://schemas.microsoft.com/office/drawing/2014/main" id="{D520577E-5634-451E-3D60-04AB7BF091A4}"/>
              </a:ext>
            </a:extLst>
          </p:cNvPr>
          <p:cNvSpPr/>
          <p:nvPr/>
        </p:nvSpPr>
        <p:spPr>
          <a:xfrm>
            <a:off x="1705508" y="3657328"/>
            <a:ext cx="331840" cy="1389888"/>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a:extLst>
              <a:ext uri="{FF2B5EF4-FFF2-40B4-BE49-F238E27FC236}">
                <a16:creationId xmlns:a16="http://schemas.microsoft.com/office/drawing/2014/main" id="{180A598B-05BC-3753-D785-A48E9CB43625}"/>
              </a:ext>
            </a:extLst>
          </p:cNvPr>
          <p:cNvSpPr txBox="1"/>
          <p:nvPr/>
        </p:nvSpPr>
        <p:spPr>
          <a:xfrm>
            <a:off x="1310808" y="3846886"/>
            <a:ext cx="507714" cy="1200329"/>
          </a:xfrm>
          <a:prstGeom prst="rect">
            <a:avLst/>
          </a:prstGeom>
          <a:noFill/>
        </p:spPr>
        <p:txBody>
          <a:bodyPr wrap="square">
            <a:spAutoFit/>
          </a:bodyPr>
          <a:lstStyle/>
          <a:p>
            <a:r>
              <a:rPr lang="ja-JP" altLang="en-US" b="1" dirty="0"/>
              <a:t>優</a:t>
            </a:r>
            <a:endParaRPr lang="en-US" altLang="ja-JP" b="1" dirty="0"/>
          </a:p>
          <a:p>
            <a:r>
              <a:rPr lang="ja-JP" altLang="en-US" b="1" dirty="0"/>
              <a:t>先</a:t>
            </a:r>
            <a:endParaRPr lang="en-US" altLang="ja-JP" b="1" dirty="0"/>
          </a:p>
          <a:p>
            <a:r>
              <a:rPr lang="ja-JP" altLang="en-US" b="1" dirty="0"/>
              <a:t>順</a:t>
            </a:r>
            <a:endParaRPr lang="en-US" altLang="ja-JP" b="1" dirty="0"/>
          </a:p>
          <a:p>
            <a:r>
              <a:rPr lang="ja-JP" altLang="en-US" b="1" dirty="0"/>
              <a:t>位</a:t>
            </a:r>
          </a:p>
        </p:txBody>
      </p:sp>
      <p:sp>
        <p:nvSpPr>
          <p:cNvPr id="6" name="テキスト ボックス 5">
            <a:extLst>
              <a:ext uri="{FF2B5EF4-FFF2-40B4-BE49-F238E27FC236}">
                <a16:creationId xmlns:a16="http://schemas.microsoft.com/office/drawing/2014/main" id="{BBA67AAB-E921-3C40-5F0A-F8B860743DC3}"/>
              </a:ext>
            </a:extLst>
          </p:cNvPr>
          <p:cNvSpPr txBox="1"/>
          <p:nvPr/>
        </p:nvSpPr>
        <p:spPr>
          <a:xfrm>
            <a:off x="1667407" y="3236569"/>
            <a:ext cx="507714" cy="369332"/>
          </a:xfrm>
          <a:prstGeom prst="rect">
            <a:avLst/>
          </a:prstGeom>
          <a:noFill/>
        </p:spPr>
        <p:txBody>
          <a:bodyPr wrap="square">
            <a:spAutoFit/>
          </a:bodyPr>
          <a:lstStyle/>
          <a:p>
            <a:r>
              <a:rPr lang="ja-JP" altLang="en-US" b="1" dirty="0"/>
              <a:t>高</a:t>
            </a:r>
          </a:p>
        </p:txBody>
      </p:sp>
      <p:sp>
        <p:nvSpPr>
          <p:cNvPr id="7" name="テキスト ボックス 6">
            <a:extLst>
              <a:ext uri="{FF2B5EF4-FFF2-40B4-BE49-F238E27FC236}">
                <a16:creationId xmlns:a16="http://schemas.microsoft.com/office/drawing/2014/main" id="{0B024064-33D4-90DF-FA5D-89255080A362}"/>
              </a:ext>
            </a:extLst>
          </p:cNvPr>
          <p:cNvSpPr txBox="1"/>
          <p:nvPr/>
        </p:nvSpPr>
        <p:spPr>
          <a:xfrm>
            <a:off x="1667407" y="5111209"/>
            <a:ext cx="507714" cy="369332"/>
          </a:xfrm>
          <a:prstGeom prst="rect">
            <a:avLst/>
          </a:prstGeom>
          <a:noFill/>
        </p:spPr>
        <p:txBody>
          <a:bodyPr wrap="square">
            <a:spAutoFit/>
          </a:bodyPr>
          <a:lstStyle/>
          <a:p>
            <a:r>
              <a:rPr lang="ja-JP" altLang="en-US" b="1" dirty="0"/>
              <a:t>低</a:t>
            </a:r>
          </a:p>
        </p:txBody>
      </p:sp>
    </p:spTree>
    <p:extLst>
      <p:ext uri="{BB962C8B-B14F-4D97-AF65-F5344CB8AC3E}">
        <p14:creationId xmlns:p14="http://schemas.microsoft.com/office/powerpoint/2010/main" val="395506284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108422"/>
            <a:ext cx="10881360" cy="2123658"/>
          </a:xfrm>
          <a:prstGeom prst="rect">
            <a:avLst/>
          </a:prstGeom>
          <a:noFill/>
        </p:spPr>
        <p:txBody>
          <a:bodyPr wrap="square" rtlCol="0">
            <a:spAutoFit/>
          </a:bodyPr>
          <a:lstStyle/>
          <a:p>
            <a:r>
              <a:rPr lang="ja-JP" altLang="en-US" sz="2400" b="1" dirty="0">
                <a:solidFill>
                  <a:srgbClr val="FF0000"/>
                </a:solidFill>
              </a:rPr>
              <a:t>スプリントバックログ</a:t>
            </a:r>
            <a:endParaRPr lang="en-US" altLang="ja-JP" sz="2400" b="1" dirty="0">
              <a:solidFill>
                <a:srgbClr val="FF0000"/>
              </a:solidFill>
            </a:endParaRPr>
          </a:p>
          <a:p>
            <a:endParaRPr lang="en-US" altLang="ja-JP" sz="1200" dirty="0"/>
          </a:p>
          <a:p>
            <a:r>
              <a:rPr lang="ja-JP" altLang="en-US" sz="2400" b="1" dirty="0"/>
              <a:t>チームがプロジェクトのスプリント期間中に完成を目指す作業アイテムのリスト</a:t>
            </a:r>
            <a:r>
              <a:rPr lang="ja-JP" altLang="en-US" sz="2400" dirty="0"/>
              <a:t>のことを指す。開発者により優先順位付けされており、開発者は優先順位の高いものから順に対応していく。開発者が取り組むべき</a:t>
            </a:r>
            <a:r>
              <a:rPr lang="ja-JP" altLang="en-US" sz="2400" b="1" dirty="0"/>
              <a:t>課題</a:t>
            </a:r>
            <a:r>
              <a:rPr lang="ja-JP" altLang="en-US" sz="2400" dirty="0"/>
              <a:t>や</a:t>
            </a:r>
            <a:r>
              <a:rPr lang="ja-JP" altLang="en-US" sz="2400" b="1" dirty="0"/>
              <a:t>実現方法</a:t>
            </a:r>
            <a:r>
              <a:rPr lang="ja-JP" altLang="en-US" sz="2400" dirty="0"/>
              <a:t>を明確にすることができる。</a:t>
            </a:r>
            <a:endParaRPr lang="en-US" altLang="ja-JP" sz="2400" dirty="0"/>
          </a:p>
        </p:txBody>
      </p:sp>
      <p:graphicFrame>
        <p:nvGraphicFramePr>
          <p:cNvPr id="4" name="表 2">
            <a:extLst>
              <a:ext uri="{FF2B5EF4-FFF2-40B4-BE49-F238E27FC236}">
                <a16:creationId xmlns:a16="http://schemas.microsoft.com/office/drawing/2014/main" id="{438CA81C-C399-BF45-6E1B-A99899691F0D}"/>
              </a:ext>
            </a:extLst>
          </p:cNvPr>
          <p:cNvGraphicFramePr>
            <a:graphicFrameLocks noGrp="1"/>
          </p:cNvGraphicFramePr>
          <p:nvPr>
            <p:extLst>
              <p:ext uri="{D42A27DB-BD31-4B8C-83A1-F6EECF244321}">
                <p14:modId xmlns:p14="http://schemas.microsoft.com/office/powerpoint/2010/main" val="3362135774"/>
              </p:ext>
            </p:extLst>
          </p:nvPr>
        </p:nvGraphicFramePr>
        <p:xfrm>
          <a:off x="2207801" y="3418726"/>
          <a:ext cx="8331200" cy="1859145"/>
        </p:xfrm>
        <a:graphic>
          <a:graphicData uri="http://schemas.openxmlformats.org/drawingml/2006/table">
            <a:tbl>
              <a:tblPr firstRow="1" bandRow="1">
                <a:tableStyleId>{93296810-A885-4BE3-A3E7-6D5BEEA58F35}</a:tableStyleId>
              </a:tblPr>
              <a:tblGrid>
                <a:gridCol w="4275192">
                  <a:extLst>
                    <a:ext uri="{9D8B030D-6E8A-4147-A177-3AD203B41FA5}">
                      <a16:colId xmlns:a16="http://schemas.microsoft.com/office/drawing/2014/main" val="4198798164"/>
                    </a:ext>
                  </a:extLst>
                </a:gridCol>
                <a:gridCol w="1756881">
                  <a:extLst>
                    <a:ext uri="{9D8B030D-6E8A-4147-A177-3AD203B41FA5}">
                      <a16:colId xmlns:a16="http://schemas.microsoft.com/office/drawing/2014/main" val="964045762"/>
                    </a:ext>
                  </a:extLst>
                </a:gridCol>
                <a:gridCol w="2299127">
                  <a:extLst>
                    <a:ext uri="{9D8B030D-6E8A-4147-A177-3AD203B41FA5}">
                      <a16:colId xmlns:a16="http://schemas.microsoft.com/office/drawing/2014/main" val="485557307"/>
                    </a:ext>
                  </a:extLst>
                </a:gridCol>
              </a:tblGrid>
              <a:tr h="371829">
                <a:tc>
                  <a:txBody>
                    <a:bodyPr/>
                    <a:lstStyle/>
                    <a:p>
                      <a:pPr algn="ctr"/>
                      <a:r>
                        <a:rPr kumimoji="1" lang="ja-JP" altLang="en-US" dirty="0"/>
                        <a:t>スプリントバックログアイテム</a:t>
                      </a:r>
                    </a:p>
                  </a:txBody>
                  <a:tcPr anchor="ctr"/>
                </a:tc>
                <a:tc>
                  <a:txBody>
                    <a:bodyPr/>
                    <a:lstStyle/>
                    <a:p>
                      <a:pPr algn="ctr"/>
                      <a:r>
                        <a:rPr kumimoji="1" lang="ja-JP" altLang="en-US" dirty="0"/>
                        <a:t>スプリント順</a:t>
                      </a:r>
                    </a:p>
                  </a:txBody>
                  <a:tcPr anchor="ctr"/>
                </a:tc>
                <a:tc>
                  <a:txBody>
                    <a:bodyPr/>
                    <a:lstStyle/>
                    <a:p>
                      <a:pPr algn="ctr"/>
                      <a:r>
                        <a:rPr kumimoji="1" lang="ja-JP" altLang="en-US" dirty="0"/>
                        <a:t>ステータス</a:t>
                      </a:r>
                    </a:p>
                  </a:txBody>
                  <a:tcPr anchor="ctr"/>
                </a:tc>
                <a:extLst>
                  <a:ext uri="{0D108BD9-81ED-4DB2-BD59-A6C34878D82A}">
                    <a16:rowId xmlns:a16="http://schemas.microsoft.com/office/drawing/2014/main" val="1510370437"/>
                  </a:ext>
                </a:extLst>
              </a:tr>
              <a:tr h="371829">
                <a:tc>
                  <a:txBody>
                    <a:bodyPr/>
                    <a:lstStyle/>
                    <a:p>
                      <a:pPr algn="ctr"/>
                      <a:r>
                        <a:rPr kumimoji="1" lang="ja-JP" altLang="en-US" b="0" dirty="0"/>
                        <a:t>〇〇が登録できること</a:t>
                      </a:r>
                    </a:p>
                  </a:txBody>
                  <a:tcPr anchor="ctr"/>
                </a:tc>
                <a:tc>
                  <a:txBody>
                    <a:bodyPr/>
                    <a:lstStyle/>
                    <a:p>
                      <a:pPr algn="ctr"/>
                      <a:r>
                        <a:rPr kumimoji="1" lang="en-US" altLang="ja-JP" b="0" dirty="0"/>
                        <a:t>1</a:t>
                      </a:r>
                      <a:endParaRPr kumimoji="1" lang="ja-JP" altLang="en-US" b="0" dirty="0"/>
                    </a:p>
                  </a:txBody>
                  <a:tcPr anchor="ctr"/>
                </a:tc>
                <a:tc>
                  <a:txBody>
                    <a:bodyPr/>
                    <a:lstStyle/>
                    <a:p>
                      <a:pPr algn="ctr"/>
                      <a:r>
                        <a:rPr kumimoji="1" lang="ja-JP" altLang="en-US" b="0" dirty="0"/>
                        <a:t>完了</a:t>
                      </a:r>
                    </a:p>
                  </a:txBody>
                  <a:tcPr anchor="ctr"/>
                </a:tc>
                <a:extLst>
                  <a:ext uri="{0D108BD9-81ED-4DB2-BD59-A6C34878D82A}">
                    <a16:rowId xmlns:a16="http://schemas.microsoft.com/office/drawing/2014/main" val="2836145795"/>
                  </a:ext>
                </a:extLst>
              </a:tr>
              <a:tr h="371829">
                <a:tc>
                  <a:txBody>
                    <a:bodyPr/>
                    <a:lstStyle/>
                    <a:p>
                      <a:pPr algn="ctr"/>
                      <a:r>
                        <a:rPr kumimoji="1" lang="ja-JP" altLang="en-US" b="0" dirty="0"/>
                        <a:t>既に登録した〇〇が修正できること</a:t>
                      </a:r>
                    </a:p>
                  </a:txBody>
                  <a:tcPr anchor="ctr"/>
                </a:tc>
                <a:tc>
                  <a:txBody>
                    <a:bodyPr/>
                    <a:lstStyle/>
                    <a:p>
                      <a:pPr algn="ctr"/>
                      <a:r>
                        <a:rPr kumimoji="1" lang="en-US" altLang="ja-JP" b="0" dirty="0"/>
                        <a:t>2</a:t>
                      </a:r>
                      <a:endParaRPr kumimoji="1" lang="ja-JP" altLang="en-US" b="0" dirty="0"/>
                    </a:p>
                  </a:txBody>
                  <a:tcPr anchor="ctr"/>
                </a:tc>
                <a:tc>
                  <a:txBody>
                    <a:bodyPr/>
                    <a:lstStyle/>
                    <a:p>
                      <a:pPr algn="ctr"/>
                      <a:r>
                        <a:rPr kumimoji="1" lang="ja-JP" altLang="en-US" b="0" dirty="0"/>
                        <a:t>実施中</a:t>
                      </a:r>
                    </a:p>
                  </a:txBody>
                  <a:tcPr anchor="ctr"/>
                </a:tc>
                <a:extLst>
                  <a:ext uri="{0D108BD9-81ED-4DB2-BD59-A6C34878D82A}">
                    <a16:rowId xmlns:a16="http://schemas.microsoft.com/office/drawing/2014/main" val="287510443"/>
                  </a:ext>
                </a:extLst>
              </a:tr>
              <a:tr h="37182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ja-JP" altLang="en-US" b="0" dirty="0"/>
                        <a:t>既に登録した〇〇が参照できること</a:t>
                      </a:r>
                    </a:p>
                  </a:txBody>
                  <a:tcPr anchor="ctr"/>
                </a:tc>
                <a:tc>
                  <a:txBody>
                    <a:bodyPr/>
                    <a:lstStyle/>
                    <a:p>
                      <a:pPr algn="ctr"/>
                      <a:r>
                        <a:rPr kumimoji="1" lang="en-US" altLang="ja-JP" b="0" dirty="0"/>
                        <a:t>3</a:t>
                      </a:r>
                      <a:endParaRPr kumimoji="1" lang="ja-JP" altLang="en-US" b="0" dirty="0"/>
                    </a:p>
                  </a:txBody>
                  <a:tcPr anchor="ctr"/>
                </a:tc>
                <a:tc>
                  <a:txBody>
                    <a:bodyPr/>
                    <a:lstStyle/>
                    <a:p>
                      <a:pPr algn="ctr"/>
                      <a:r>
                        <a:rPr kumimoji="1" lang="ja-JP" altLang="en-US" b="0" dirty="0"/>
                        <a:t>未実施</a:t>
                      </a:r>
                    </a:p>
                  </a:txBody>
                  <a:tcPr anchor="ctr"/>
                </a:tc>
                <a:extLst>
                  <a:ext uri="{0D108BD9-81ED-4DB2-BD59-A6C34878D82A}">
                    <a16:rowId xmlns:a16="http://schemas.microsoft.com/office/drawing/2014/main" val="1030170892"/>
                  </a:ext>
                </a:extLst>
              </a:tr>
              <a:tr h="371829">
                <a:tc>
                  <a:txBody>
                    <a:bodyPr/>
                    <a:lstStyle/>
                    <a:p>
                      <a:pPr algn="ctr"/>
                      <a:r>
                        <a:rPr kumimoji="1" lang="ja-JP" altLang="en-US" b="0" dirty="0"/>
                        <a:t>〇〇が計算できること</a:t>
                      </a:r>
                    </a:p>
                  </a:txBody>
                  <a:tcPr anchor="ctr"/>
                </a:tc>
                <a:tc>
                  <a:txBody>
                    <a:bodyPr/>
                    <a:lstStyle/>
                    <a:p>
                      <a:pPr algn="ctr"/>
                      <a:r>
                        <a:rPr kumimoji="1" lang="en-US" altLang="ja-JP" b="0" dirty="0"/>
                        <a:t>4</a:t>
                      </a:r>
                      <a:endParaRPr kumimoji="1" lang="ja-JP" altLang="en-US" b="0" dirty="0"/>
                    </a:p>
                  </a:txBody>
                  <a:tcPr anchor="ctr"/>
                </a:tc>
                <a:tc>
                  <a:txBody>
                    <a:bodyPr/>
                    <a:lstStyle/>
                    <a:p>
                      <a:pPr algn="ctr"/>
                      <a:r>
                        <a:rPr kumimoji="1" lang="ja-JP" altLang="en-US" b="0" dirty="0"/>
                        <a:t>未実施</a:t>
                      </a:r>
                    </a:p>
                  </a:txBody>
                  <a:tcPr anchor="ctr"/>
                </a:tc>
                <a:extLst>
                  <a:ext uri="{0D108BD9-81ED-4DB2-BD59-A6C34878D82A}">
                    <a16:rowId xmlns:a16="http://schemas.microsoft.com/office/drawing/2014/main" val="2050706614"/>
                  </a:ext>
                </a:extLst>
              </a:tr>
            </a:tbl>
          </a:graphicData>
        </a:graphic>
      </p:graphicFrame>
      <p:sp>
        <p:nvSpPr>
          <p:cNvPr id="8" name="矢印: 上 7">
            <a:extLst>
              <a:ext uri="{FF2B5EF4-FFF2-40B4-BE49-F238E27FC236}">
                <a16:creationId xmlns:a16="http://schemas.microsoft.com/office/drawing/2014/main" id="{D7BEA839-57CA-099D-4CA7-6D33BB770871}"/>
              </a:ext>
            </a:extLst>
          </p:cNvPr>
          <p:cNvSpPr/>
          <p:nvPr/>
        </p:nvSpPr>
        <p:spPr>
          <a:xfrm>
            <a:off x="1705508" y="3698424"/>
            <a:ext cx="331840" cy="1389888"/>
          </a:xfrm>
          <a:prstGeom prst="up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7DEB7B6B-6FEC-F40B-EBA3-BCDB1601E9C1}"/>
              </a:ext>
            </a:extLst>
          </p:cNvPr>
          <p:cNvSpPr txBox="1"/>
          <p:nvPr/>
        </p:nvSpPr>
        <p:spPr>
          <a:xfrm>
            <a:off x="1310808" y="3887982"/>
            <a:ext cx="507714" cy="1200329"/>
          </a:xfrm>
          <a:prstGeom prst="rect">
            <a:avLst/>
          </a:prstGeom>
          <a:noFill/>
        </p:spPr>
        <p:txBody>
          <a:bodyPr wrap="square">
            <a:spAutoFit/>
          </a:bodyPr>
          <a:lstStyle/>
          <a:p>
            <a:r>
              <a:rPr lang="ja-JP" altLang="en-US" b="1" dirty="0"/>
              <a:t>優</a:t>
            </a:r>
            <a:endParaRPr lang="en-US" altLang="ja-JP" b="1" dirty="0"/>
          </a:p>
          <a:p>
            <a:r>
              <a:rPr lang="ja-JP" altLang="en-US" b="1" dirty="0"/>
              <a:t>先</a:t>
            </a:r>
            <a:endParaRPr lang="en-US" altLang="ja-JP" b="1" dirty="0"/>
          </a:p>
          <a:p>
            <a:r>
              <a:rPr lang="ja-JP" altLang="en-US" b="1" dirty="0"/>
              <a:t>順</a:t>
            </a:r>
            <a:endParaRPr lang="en-US" altLang="ja-JP" b="1" dirty="0"/>
          </a:p>
          <a:p>
            <a:r>
              <a:rPr lang="ja-JP" altLang="en-US" b="1" dirty="0"/>
              <a:t>位</a:t>
            </a:r>
          </a:p>
        </p:txBody>
      </p:sp>
      <p:sp>
        <p:nvSpPr>
          <p:cNvPr id="10" name="テキスト ボックス 9">
            <a:extLst>
              <a:ext uri="{FF2B5EF4-FFF2-40B4-BE49-F238E27FC236}">
                <a16:creationId xmlns:a16="http://schemas.microsoft.com/office/drawing/2014/main" id="{4AAE14A5-03C7-AAB9-699F-E319E988F34C}"/>
              </a:ext>
            </a:extLst>
          </p:cNvPr>
          <p:cNvSpPr txBox="1"/>
          <p:nvPr/>
        </p:nvSpPr>
        <p:spPr>
          <a:xfrm>
            <a:off x="1667407" y="3277665"/>
            <a:ext cx="507714" cy="369332"/>
          </a:xfrm>
          <a:prstGeom prst="rect">
            <a:avLst/>
          </a:prstGeom>
          <a:noFill/>
        </p:spPr>
        <p:txBody>
          <a:bodyPr wrap="square">
            <a:spAutoFit/>
          </a:bodyPr>
          <a:lstStyle/>
          <a:p>
            <a:r>
              <a:rPr lang="ja-JP" altLang="en-US" b="1" dirty="0"/>
              <a:t>高</a:t>
            </a:r>
          </a:p>
        </p:txBody>
      </p:sp>
      <p:sp>
        <p:nvSpPr>
          <p:cNvPr id="12" name="テキスト ボックス 11">
            <a:extLst>
              <a:ext uri="{FF2B5EF4-FFF2-40B4-BE49-F238E27FC236}">
                <a16:creationId xmlns:a16="http://schemas.microsoft.com/office/drawing/2014/main" id="{B0A78C74-D5E7-4EFC-6094-360BB92599E6}"/>
              </a:ext>
            </a:extLst>
          </p:cNvPr>
          <p:cNvSpPr txBox="1"/>
          <p:nvPr/>
        </p:nvSpPr>
        <p:spPr>
          <a:xfrm>
            <a:off x="1667407" y="5152305"/>
            <a:ext cx="507714" cy="369332"/>
          </a:xfrm>
          <a:prstGeom prst="rect">
            <a:avLst/>
          </a:prstGeom>
          <a:noFill/>
        </p:spPr>
        <p:txBody>
          <a:bodyPr wrap="square">
            <a:spAutoFit/>
          </a:bodyPr>
          <a:lstStyle/>
          <a:p>
            <a:r>
              <a:rPr lang="ja-JP" altLang="en-US" b="1" dirty="0"/>
              <a:t>低</a:t>
            </a:r>
          </a:p>
        </p:txBody>
      </p:sp>
    </p:spTree>
    <p:extLst>
      <p:ext uri="{BB962C8B-B14F-4D97-AF65-F5344CB8AC3E}">
        <p14:creationId xmlns:p14="http://schemas.microsoft.com/office/powerpoint/2010/main" val="96350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196939"/>
            <a:ext cx="10881360" cy="2123658"/>
          </a:xfrm>
          <a:prstGeom prst="rect">
            <a:avLst/>
          </a:prstGeom>
          <a:noFill/>
        </p:spPr>
        <p:txBody>
          <a:bodyPr wrap="square" rtlCol="0">
            <a:spAutoFit/>
          </a:bodyPr>
          <a:lstStyle/>
          <a:p>
            <a:r>
              <a:rPr lang="en-US" altLang="ja-JP" sz="2400" b="1" dirty="0">
                <a:solidFill>
                  <a:srgbClr val="FF0000"/>
                </a:solidFill>
              </a:rPr>
              <a:t>SLI</a:t>
            </a:r>
            <a:r>
              <a:rPr lang="ja-JP" altLang="en-US" sz="2400" b="1" dirty="0">
                <a:solidFill>
                  <a:srgbClr val="FF0000"/>
                </a:solidFill>
              </a:rPr>
              <a:t>（</a:t>
            </a:r>
            <a:r>
              <a:rPr lang="en-US" altLang="ja-JP" sz="2400" b="1" dirty="0">
                <a:solidFill>
                  <a:srgbClr val="FF0000"/>
                </a:solidFill>
              </a:rPr>
              <a:t>Service Level Indicator</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サービスレベル指標</a:t>
            </a:r>
            <a:r>
              <a:rPr lang="ja-JP" altLang="en-US" sz="2400" dirty="0"/>
              <a:t>とも呼ばれる。</a:t>
            </a:r>
            <a:r>
              <a:rPr lang="ja-JP" altLang="en-US" sz="2400" b="1" dirty="0"/>
              <a:t>サービスのパフォーマンスを具体的に測定するための基準</a:t>
            </a:r>
            <a:r>
              <a:rPr lang="ja-JP" altLang="en-US" sz="2400" dirty="0"/>
              <a:t>で、応答時間、エラーレート、システムの稼働時間など、顧客が直接体感するサービス品質の側面が含まれる。「</a:t>
            </a:r>
            <a:r>
              <a:rPr lang="en-US" altLang="ja-JP" sz="2400" dirty="0"/>
              <a:t>99.9%</a:t>
            </a:r>
            <a:r>
              <a:rPr lang="ja-JP" altLang="en-US" sz="2400" dirty="0"/>
              <a:t>の稼働時間」というのが例として挙げられる。</a:t>
            </a:r>
            <a:endParaRPr lang="en-US" altLang="ja-JP" sz="2400" dirty="0"/>
          </a:p>
        </p:txBody>
      </p:sp>
      <p:graphicFrame>
        <p:nvGraphicFramePr>
          <p:cNvPr id="6" name="図表 5">
            <a:extLst>
              <a:ext uri="{FF2B5EF4-FFF2-40B4-BE49-F238E27FC236}">
                <a16:creationId xmlns:a16="http://schemas.microsoft.com/office/drawing/2014/main" id="{09E2F1EB-3957-691D-E066-B9CC46CD4DA6}"/>
              </a:ext>
            </a:extLst>
          </p:cNvPr>
          <p:cNvGraphicFramePr/>
          <p:nvPr>
            <p:extLst>
              <p:ext uri="{D42A27DB-BD31-4B8C-83A1-F6EECF244321}">
                <p14:modId xmlns:p14="http://schemas.microsoft.com/office/powerpoint/2010/main" val="4268198139"/>
              </p:ext>
            </p:extLst>
          </p:nvPr>
        </p:nvGraphicFramePr>
        <p:xfrm>
          <a:off x="3387618" y="3429000"/>
          <a:ext cx="5694738" cy="2232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86629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553462"/>
            <a:ext cx="10881360" cy="2492990"/>
          </a:xfrm>
          <a:prstGeom prst="rect">
            <a:avLst/>
          </a:prstGeom>
          <a:noFill/>
        </p:spPr>
        <p:txBody>
          <a:bodyPr wrap="square" rtlCol="0">
            <a:spAutoFit/>
          </a:bodyPr>
          <a:lstStyle/>
          <a:p>
            <a:r>
              <a:rPr lang="ja-JP" altLang="en-US" sz="2400" b="1" dirty="0">
                <a:solidFill>
                  <a:srgbClr val="FF0000"/>
                </a:solidFill>
              </a:rPr>
              <a:t>カーボンフットプリント</a:t>
            </a:r>
            <a:endParaRPr lang="en-US" altLang="ja-JP" sz="2400" b="1" dirty="0">
              <a:solidFill>
                <a:srgbClr val="FF0000"/>
              </a:solidFill>
            </a:endParaRPr>
          </a:p>
          <a:p>
            <a:endParaRPr lang="en-US" altLang="ja-JP" sz="1200" dirty="0"/>
          </a:p>
          <a:p>
            <a:r>
              <a:rPr lang="ja-JP" altLang="en-US" sz="2400" dirty="0"/>
              <a:t>商品やサービスの原材料調達から廃棄・リサイクルに至る過程を通して排出される温室効果ガスの排出量を</a:t>
            </a:r>
            <a:r>
              <a:rPr lang="en-US" altLang="ja-JP" sz="2400" b="1" dirty="0"/>
              <a:t>CO</a:t>
            </a:r>
            <a:r>
              <a:rPr lang="en-US" altLang="ja-JP" sz="2400" b="1" baseline="-25000" dirty="0"/>
              <a:t>2</a:t>
            </a:r>
            <a:r>
              <a:rPr lang="ja-JP" altLang="en-US" sz="2400" dirty="0"/>
              <a:t>に換算し、商品やサービスにわかりやすく表示する仕組みのこと。事業者に対してはサプライチェーン全体における</a:t>
            </a:r>
            <a:r>
              <a:rPr lang="ja-JP" altLang="en-US" sz="2400" b="1" dirty="0"/>
              <a:t>温室効果ガス削減</a:t>
            </a:r>
            <a:r>
              <a:rPr lang="ja-JP" altLang="en-US" sz="2400" dirty="0"/>
              <a:t>が、消費者に対しては</a:t>
            </a:r>
            <a:r>
              <a:rPr lang="ja-JP" altLang="en-US" sz="2400" b="1" dirty="0"/>
              <a:t>低炭素なライフスタイルの実現</a:t>
            </a:r>
            <a:r>
              <a:rPr lang="ja-JP" altLang="en-US" sz="2400" dirty="0"/>
              <a:t>が期待されている。</a:t>
            </a:r>
            <a:endParaRPr lang="en-US" altLang="ja-JP" sz="2400" dirty="0"/>
          </a:p>
        </p:txBody>
      </p:sp>
      <p:sp>
        <p:nvSpPr>
          <p:cNvPr id="3" name="フローチャート: 代替処理 2">
            <a:extLst>
              <a:ext uri="{FF2B5EF4-FFF2-40B4-BE49-F238E27FC236}">
                <a16:creationId xmlns:a16="http://schemas.microsoft.com/office/drawing/2014/main" id="{CAD1802D-C7CB-A262-10A7-CE0DFC6A54DB}"/>
              </a:ext>
            </a:extLst>
          </p:cNvPr>
          <p:cNvSpPr/>
          <p:nvPr/>
        </p:nvSpPr>
        <p:spPr>
          <a:xfrm>
            <a:off x="582930" y="3552216"/>
            <a:ext cx="1915915" cy="1806472"/>
          </a:xfrm>
          <a:prstGeom prst="flowChartAlternateProcess">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7" name="フローチャート: 代替処理 6">
            <a:extLst>
              <a:ext uri="{FF2B5EF4-FFF2-40B4-BE49-F238E27FC236}">
                <a16:creationId xmlns:a16="http://schemas.microsoft.com/office/drawing/2014/main" id="{A6AE1AC8-14AA-2035-8EB6-4BC891FB2438}"/>
              </a:ext>
            </a:extLst>
          </p:cNvPr>
          <p:cNvSpPr/>
          <p:nvPr/>
        </p:nvSpPr>
        <p:spPr>
          <a:xfrm>
            <a:off x="812473" y="3113761"/>
            <a:ext cx="1519359" cy="67365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sz="2000" b="1" dirty="0"/>
              <a:t>原材料調達</a:t>
            </a:r>
          </a:p>
        </p:txBody>
      </p:sp>
      <p:pic>
        <p:nvPicPr>
          <p:cNvPr id="2050" name="Picture 2">
            <a:extLst>
              <a:ext uri="{FF2B5EF4-FFF2-40B4-BE49-F238E27FC236}">
                <a16:creationId xmlns:a16="http://schemas.microsoft.com/office/drawing/2014/main" id="{88979812-B620-2829-858D-7FEA8DD86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6519" y="3825526"/>
            <a:ext cx="1468736" cy="1456373"/>
          </a:xfrm>
          <a:prstGeom prst="rect">
            <a:avLst/>
          </a:prstGeom>
          <a:noFill/>
          <a:extLst>
            <a:ext uri="{909E8E84-426E-40DD-AFC4-6F175D3DCCD1}">
              <a14:hiddenFill xmlns:a14="http://schemas.microsoft.com/office/drawing/2010/main">
                <a:solidFill>
                  <a:srgbClr val="FFFFFF"/>
                </a:solidFill>
              </a14:hiddenFill>
            </a:ext>
          </a:extLst>
        </p:spPr>
      </p:pic>
      <p:sp>
        <p:nvSpPr>
          <p:cNvPr id="9" name="フローチャート: 代替処理 8">
            <a:extLst>
              <a:ext uri="{FF2B5EF4-FFF2-40B4-BE49-F238E27FC236}">
                <a16:creationId xmlns:a16="http://schemas.microsoft.com/office/drawing/2014/main" id="{3EEB6508-8A69-35BB-8780-F70CE172270C}"/>
              </a:ext>
            </a:extLst>
          </p:cNvPr>
          <p:cNvSpPr/>
          <p:nvPr/>
        </p:nvSpPr>
        <p:spPr>
          <a:xfrm>
            <a:off x="2551431" y="3552216"/>
            <a:ext cx="1821180" cy="1806472"/>
          </a:xfrm>
          <a:prstGeom prst="flowChartAlternateProcess">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0" name="フローチャート: 代替処理 9">
            <a:extLst>
              <a:ext uri="{FF2B5EF4-FFF2-40B4-BE49-F238E27FC236}">
                <a16:creationId xmlns:a16="http://schemas.microsoft.com/office/drawing/2014/main" id="{3901D0E5-B26F-56B2-4EBB-0F7A776E1D4E}"/>
              </a:ext>
            </a:extLst>
          </p:cNvPr>
          <p:cNvSpPr/>
          <p:nvPr/>
        </p:nvSpPr>
        <p:spPr>
          <a:xfrm>
            <a:off x="2702341" y="3113761"/>
            <a:ext cx="1519359" cy="648276"/>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ja-JP" altLang="en-US" sz="2000" b="1" dirty="0"/>
              <a:t>生産</a:t>
            </a:r>
          </a:p>
        </p:txBody>
      </p:sp>
      <p:sp>
        <p:nvSpPr>
          <p:cNvPr id="15" name="フローチャート: 代替処理 14">
            <a:extLst>
              <a:ext uri="{FF2B5EF4-FFF2-40B4-BE49-F238E27FC236}">
                <a16:creationId xmlns:a16="http://schemas.microsoft.com/office/drawing/2014/main" id="{ED0DE7A3-FC9B-E1A8-DF2D-FF2A1D9A94B2}"/>
              </a:ext>
            </a:extLst>
          </p:cNvPr>
          <p:cNvSpPr/>
          <p:nvPr/>
        </p:nvSpPr>
        <p:spPr>
          <a:xfrm>
            <a:off x="4430914" y="3577597"/>
            <a:ext cx="1905115" cy="1806472"/>
          </a:xfrm>
          <a:prstGeom prst="flowChartAlternateProcess">
            <a:avLst/>
          </a:prstGeom>
          <a:noFill/>
          <a:ln w="38100">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6" name="フローチャート: 代替処理 15">
            <a:extLst>
              <a:ext uri="{FF2B5EF4-FFF2-40B4-BE49-F238E27FC236}">
                <a16:creationId xmlns:a16="http://schemas.microsoft.com/office/drawing/2014/main" id="{D91B2834-CBB7-E504-849E-25DEB011CE77}"/>
              </a:ext>
            </a:extLst>
          </p:cNvPr>
          <p:cNvSpPr/>
          <p:nvPr/>
        </p:nvSpPr>
        <p:spPr>
          <a:xfrm>
            <a:off x="4595976" y="3113761"/>
            <a:ext cx="1519359" cy="673657"/>
          </a:xfrm>
          <a:prstGeom prst="flowChartAlternateProcess">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kumimoji="1" lang="ja-JP" altLang="en-US" sz="2000" b="1" dirty="0"/>
              <a:t>流通・販売</a:t>
            </a:r>
          </a:p>
        </p:txBody>
      </p:sp>
      <p:sp>
        <p:nvSpPr>
          <p:cNvPr id="18" name="フローチャート: 代替処理 17">
            <a:extLst>
              <a:ext uri="{FF2B5EF4-FFF2-40B4-BE49-F238E27FC236}">
                <a16:creationId xmlns:a16="http://schemas.microsoft.com/office/drawing/2014/main" id="{30CE3310-5484-8E5D-3FEC-0AF71A595BA7}"/>
              </a:ext>
            </a:extLst>
          </p:cNvPr>
          <p:cNvSpPr/>
          <p:nvPr/>
        </p:nvSpPr>
        <p:spPr>
          <a:xfrm>
            <a:off x="6398386" y="3590323"/>
            <a:ext cx="1905115" cy="1806472"/>
          </a:xfrm>
          <a:prstGeom prst="flowChartAlternateProcess">
            <a:avLst/>
          </a:prstGeom>
          <a:noFill/>
          <a:ln w="3810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19" name="フローチャート: 代替処理 18">
            <a:extLst>
              <a:ext uri="{FF2B5EF4-FFF2-40B4-BE49-F238E27FC236}">
                <a16:creationId xmlns:a16="http://schemas.microsoft.com/office/drawing/2014/main" id="{FC304865-246C-A625-3B04-097FDB81E6B7}"/>
              </a:ext>
            </a:extLst>
          </p:cNvPr>
          <p:cNvSpPr/>
          <p:nvPr/>
        </p:nvSpPr>
        <p:spPr>
          <a:xfrm>
            <a:off x="6589219" y="3151869"/>
            <a:ext cx="1519359" cy="673657"/>
          </a:xfrm>
          <a:prstGeom prst="flowChartAlternate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ja-JP" altLang="en-US" sz="2000" b="1" dirty="0">
                <a:solidFill>
                  <a:schemeClr val="tx1"/>
                </a:solidFill>
              </a:rPr>
              <a:t>使用・</a:t>
            </a:r>
            <a:endParaRPr kumimoji="1" lang="en-US" altLang="ja-JP" sz="2000" b="1" dirty="0">
              <a:solidFill>
                <a:schemeClr val="tx1"/>
              </a:solidFill>
            </a:endParaRPr>
          </a:p>
          <a:p>
            <a:pPr algn="ctr"/>
            <a:r>
              <a:rPr kumimoji="1" lang="ja-JP" altLang="en-US" sz="2000" b="1" dirty="0">
                <a:solidFill>
                  <a:schemeClr val="tx1"/>
                </a:solidFill>
              </a:rPr>
              <a:t>維持管理</a:t>
            </a:r>
          </a:p>
        </p:txBody>
      </p:sp>
      <p:sp>
        <p:nvSpPr>
          <p:cNvPr id="21" name="フローチャート: 代替処理 20">
            <a:extLst>
              <a:ext uri="{FF2B5EF4-FFF2-40B4-BE49-F238E27FC236}">
                <a16:creationId xmlns:a16="http://schemas.microsoft.com/office/drawing/2014/main" id="{3BFFBEA2-648A-D7C3-47D3-077BCE53F3A9}"/>
              </a:ext>
            </a:extLst>
          </p:cNvPr>
          <p:cNvSpPr/>
          <p:nvPr/>
        </p:nvSpPr>
        <p:spPr>
          <a:xfrm>
            <a:off x="8378557" y="3590323"/>
            <a:ext cx="1905115" cy="1806472"/>
          </a:xfrm>
          <a:prstGeom prst="flowChartAlternateProcess">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sz="2000" b="1" dirty="0"/>
          </a:p>
        </p:txBody>
      </p:sp>
      <p:sp>
        <p:nvSpPr>
          <p:cNvPr id="22" name="フローチャート: 代替処理 21">
            <a:extLst>
              <a:ext uri="{FF2B5EF4-FFF2-40B4-BE49-F238E27FC236}">
                <a16:creationId xmlns:a16="http://schemas.microsoft.com/office/drawing/2014/main" id="{EEC60ED3-10E9-E566-D41E-1E8FD5C592B1}"/>
              </a:ext>
            </a:extLst>
          </p:cNvPr>
          <p:cNvSpPr/>
          <p:nvPr/>
        </p:nvSpPr>
        <p:spPr>
          <a:xfrm>
            <a:off x="8569390" y="3151869"/>
            <a:ext cx="1519359" cy="673657"/>
          </a:xfrm>
          <a:prstGeom prst="flowChartAlternateProcess">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sz="2000" b="1" dirty="0"/>
              <a:t>廃棄</a:t>
            </a:r>
            <a:r>
              <a:rPr kumimoji="1" lang="ja-JP" altLang="en-US" sz="2000" b="1" dirty="0"/>
              <a:t>・</a:t>
            </a:r>
            <a:endParaRPr kumimoji="1" lang="en-US" altLang="ja-JP" sz="2000" b="1" dirty="0"/>
          </a:p>
          <a:p>
            <a:pPr algn="ctr"/>
            <a:r>
              <a:rPr kumimoji="1" lang="ja-JP" altLang="en-US" sz="2000" b="1" dirty="0"/>
              <a:t>リサイクル</a:t>
            </a:r>
          </a:p>
        </p:txBody>
      </p:sp>
      <p:pic>
        <p:nvPicPr>
          <p:cNvPr id="2052" name="Picture 4">
            <a:extLst>
              <a:ext uri="{FF2B5EF4-FFF2-40B4-BE49-F238E27FC236}">
                <a16:creationId xmlns:a16="http://schemas.microsoft.com/office/drawing/2014/main" id="{4CAF32A1-9657-3690-C43C-87C1682449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5433" y="3863636"/>
            <a:ext cx="1372291" cy="13722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682EAD18-C7E4-5AB0-C9E1-15C4104D73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924" y="3889017"/>
            <a:ext cx="1179605" cy="140421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B826995D-AE7F-2C67-A55B-5FB323058D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3844" y="3920940"/>
            <a:ext cx="930108" cy="137229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8817714D-1986-F605-F463-42ED7C4A07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0230" y="3965233"/>
            <a:ext cx="1468519" cy="1228049"/>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93C2D2BD-5E56-7CB4-6B1F-809DC211A0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54638" y="3507791"/>
            <a:ext cx="1210169" cy="1806472"/>
          </a:xfrm>
          <a:prstGeom prst="rect">
            <a:avLst/>
          </a:prstGeom>
          <a:noFill/>
          <a:extLst>
            <a:ext uri="{909E8E84-426E-40DD-AFC4-6F175D3DCCD1}">
              <a14:hiddenFill xmlns:a14="http://schemas.microsoft.com/office/drawing/2010/main">
                <a:solidFill>
                  <a:srgbClr val="FFFFFF"/>
                </a:solidFill>
              </a14:hiddenFill>
            </a:ext>
          </a:extLst>
        </p:spPr>
      </p:pic>
      <p:sp>
        <p:nvSpPr>
          <p:cNvPr id="23" name="思考の吹き出し: 雲形 22">
            <a:extLst>
              <a:ext uri="{FF2B5EF4-FFF2-40B4-BE49-F238E27FC236}">
                <a16:creationId xmlns:a16="http://schemas.microsoft.com/office/drawing/2014/main" id="{4B06C08C-580D-E43C-915B-D9CE0CED3047}"/>
              </a:ext>
            </a:extLst>
          </p:cNvPr>
          <p:cNvSpPr/>
          <p:nvPr/>
        </p:nvSpPr>
        <p:spPr>
          <a:xfrm>
            <a:off x="1035536" y="5499963"/>
            <a:ext cx="1010701" cy="594360"/>
          </a:xfrm>
          <a:prstGeom prst="cloudCallout">
            <a:avLst>
              <a:gd name="adj1" fmla="val 36147"/>
              <a:gd name="adj2" fmla="val -9326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CO</a:t>
            </a:r>
            <a:r>
              <a:rPr kumimoji="1" lang="en-US" altLang="ja-JP" b="1" baseline="-25000" dirty="0"/>
              <a:t>2</a:t>
            </a:r>
            <a:endParaRPr kumimoji="1" lang="ja-JP" altLang="en-US" b="1" baseline="-25000" dirty="0"/>
          </a:p>
        </p:txBody>
      </p:sp>
      <p:sp>
        <p:nvSpPr>
          <p:cNvPr id="24" name="思考の吹き出し: 雲形 23">
            <a:extLst>
              <a:ext uri="{FF2B5EF4-FFF2-40B4-BE49-F238E27FC236}">
                <a16:creationId xmlns:a16="http://schemas.microsoft.com/office/drawing/2014/main" id="{3630D084-AEDF-481B-F163-AD8CB28CDEBD}"/>
              </a:ext>
            </a:extLst>
          </p:cNvPr>
          <p:cNvSpPr/>
          <p:nvPr/>
        </p:nvSpPr>
        <p:spPr>
          <a:xfrm>
            <a:off x="2956669" y="5499963"/>
            <a:ext cx="1010701" cy="594360"/>
          </a:xfrm>
          <a:prstGeom prst="cloudCallout">
            <a:avLst>
              <a:gd name="adj1" fmla="val 36147"/>
              <a:gd name="adj2" fmla="val -9326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CO</a:t>
            </a:r>
            <a:r>
              <a:rPr kumimoji="1" lang="en-US" altLang="ja-JP" b="1" baseline="-25000" dirty="0"/>
              <a:t>2</a:t>
            </a:r>
            <a:endParaRPr kumimoji="1" lang="ja-JP" altLang="en-US" b="1" baseline="-25000" dirty="0"/>
          </a:p>
        </p:txBody>
      </p:sp>
      <p:sp>
        <p:nvSpPr>
          <p:cNvPr id="25" name="思考の吹き出し: 雲形 24">
            <a:extLst>
              <a:ext uri="{FF2B5EF4-FFF2-40B4-BE49-F238E27FC236}">
                <a16:creationId xmlns:a16="http://schemas.microsoft.com/office/drawing/2014/main" id="{56C6CBAC-2302-8B96-DEF5-0459FB3793F4}"/>
              </a:ext>
            </a:extLst>
          </p:cNvPr>
          <p:cNvSpPr/>
          <p:nvPr/>
        </p:nvSpPr>
        <p:spPr>
          <a:xfrm>
            <a:off x="4817514" y="5550725"/>
            <a:ext cx="1010701" cy="594360"/>
          </a:xfrm>
          <a:prstGeom prst="cloudCallout">
            <a:avLst>
              <a:gd name="adj1" fmla="val 36147"/>
              <a:gd name="adj2" fmla="val -9326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CO</a:t>
            </a:r>
            <a:r>
              <a:rPr kumimoji="1" lang="en-US" altLang="ja-JP" b="1" baseline="-25000" dirty="0"/>
              <a:t>2</a:t>
            </a:r>
            <a:endParaRPr kumimoji="1" lang="ja-JP" altLang="en-US" b="1" baseline="-25000" dirty="0"/>
          </a:p>
        </p:txBody>
      </p:sp>
      <p:sp>
        <p:nvSpPr>
          <p:cNvPr id="26" name="思考の吹き出し: 雲形 25">
            <a:extLst>
              <a:ext uri="{FF2B5EF4-FFF2-40B4-BE49-F238E27FC236}">
                <a16:creationId xmlns:a16="http://schemas.microsoft.com/office/drawing/2014/main" id="{2CF2D5C7-E2D5-0C47-B5D9-FC1C88083BB8}"/>
              </a:ext>
            </a:extLst>
          </p:cNvPr>
          <p:cNvSpPr/>
          <p:nvPr/>
        </p:nvSpPr>
        <p:spPr>
          <a:xfrm>
            <a:off x="6803251" y="5550725"/>
            <a:ext cx="1010701" cy="594360"/>
          </a:xfrm>
          <a:prstGeom prst="cloudCallout">
            <a:avLst>
              <a:gd name="adj1" fmla="val 36147"/>
              <a:gd name="adj2" fmla="val -9326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CO</a:t>
            </a:r>
            <a:r>
              <a:rPr kumimoji="1" lang="en-US" altLang="ja-JP" b="1" baseline="-25000" dirty="0"/>
              <a:t>2</a:t>
            </a:r>
            <a:endParaRPr kumimoji="1" lang="ja-JP" altLang="en-US" b="1" baseline="-25000" dirty="0"/>
          </a:p>
        </p:txBody>
      </p:sp>
      <p:sp>
        <p:nvSpPr>
          <p:cNvPr id="27" name="思考の吹き出し: 雲形 26">
            <a:extLst>
              <a:ext uri="{FF2B5EF4-FFF2-40B4-BE49-F238E27FC236}">
                <a16:creationId xmlns:a16="http://schemas.microsoft.com/office/drawing/2014/main" id="{261B07EB-A2DD-C49B-E198-29252C7DB685}"/>
              </a:ext>
            </a:extLst>
          </p:cNvPr>
          <p:cNvSpPr/>
          <p:nvPr/>
        </p:nvSpPr>
        <p:spPr>
          <a:xfrm>
            <a:off x="8788988" y="5550725"/>
            <a:ext cx="1010701" cy="594360"/>
          </a:xfrm>
          <a:prstGeom prst="cloudCallout">
            <a:avLst>
              <a:gd name="adj1" fmla="val 36147"/>
              <a:gd name="adj2" fmla="val -9326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CO</a:t>
            </a:r>
            <a:r>
              <a:rPr kumimoji="1" lang="en-US" altLang="ja-JP" b="1" baseline="-25000" dirty="0"/>
              <a:t>2</a:t>
            </a:r>
            <a:endParaRPr kumimoji="1" lang="ja-JP" altLang="en-US" b="1" baseline="-25000" dirty="0"/>
          </a:p>
        </p:txBody>
      </p:sp>
      <p:sp>
        <p:nvSpPr>
          <p:cNvPr id="28" name="思考の吹き出し: 雲形 27">
            <a:extLst>
              <a:ext uri="{FF2B5EF4-FFF2-40B4-BE49-F238E27FC236}">
                <a16:creationId xmlns:a16="http://schemas.microsoft.com/office/drawing/2014/main" id="{0E4BD7AA-463B-DE27-DFE1-9A59E810A9AB}"/>
              </a:ext>
            </a:extLst>
          </p:cNvPr>
          <p:cNvSpPr/>
          <p:nvPr/>
        </p:nvSpPr>
        <p:spPr>
          <a:xfrm>
            <a:off x="10354638" y="5499963"/>
            <a:ext cx="1326822" cy="719523"/>
          </a:xfrm>
          <a:prstGeom prst="cloudCallout">
            <a:avLst>
              <a:gd name="adj1" fmla="val 3412"/>
              <a:gd name="adj2" fmla="val -9168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ja-JP" b="1" dirty="0"/>
              <a:t>CO</a:t>
            </a:r>
            <a:r>
              <a:rPr kumimoji="1" lang="en-US" altLang="ja-JP" b="1" baseline="-25000" dirty="0"/>
              <a:t>2</a:t>
            </a:r>
            <a:r>
              <a:rPr kumimoji="1" lang="en-US" altLang="ja-JP" b="1" dirty="0"/>
              <a:t>=</a:t>
            </a:r>
            <a:r>
              <a:rPr kumimoji="1" lang="en-US" altLang="ja-JP" b="1" dirty="0" err="1"/>
              <a:t>XXg</a:t>
            </a:r>
            <a:endParaRPr kumimoji="1" lang="ja-JP" altLang="en-US" b="1" dirty="0"/>
          </a:p>
        </p:txBody>
      </p:sp>
      <p:sp>
        <p:nvSpPr>
          <p:cNvPr id="29" name="加算記号 28">
            <a:extLst>
              <a:ext uri="{FF2B5EF4-FFF2-40B4-BE49-F238E27FC236}">
                <a16:creationId xmlns:a16="http://schemas.microsoft.com/office/drawing/2014/main" id="{C480F44A-64EA-D1B9-0F9D-76257DB37F79}"/>
              </a:ext>
            </a:extLst>
          </p:cNvPr>
          <p:cNvSpPr/>
          <p:nvPr/>
        </p:nvSpPr>
        <p:spPr>
          <a:xfrm>
            <a:off x="2352470" y="5624626"/>
            <a:ext cx="306588" cy="345033"/>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加算記号 29">
            <a:extLst>
              <a:ext uri="{FF2B5EF4-FFF2-40B4-BE49-F238E27FC236}">
                <a16:creationId xmlns:a16="http://schemas.microsoft.com/office/drawing/2014/main" id="{F1211C97-3B0D-7159-7DA1-D4C4911CC1CA}"/>
              </a:ext>
            </a:extLst>
          </p:cNvPr>
          <p:cNvSpPr/>
          <p:nvPr/>
        </p:nvSpPr>
        <p:spPr>
          <a:xfrm>
            <a:off x="4255439" y="5650007"/>
            <a:ext cx="306588" cy="345033"/>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加算記号 30">
            <a:extLst>
              <a:ext uri="{FF2B5EF4-FFF2-40B4-BE49-F238E27FC236}">
                <a16:creationId xmlns:a16="http://schemas.microsoft.com/office/drawing/2014/main" id="{DB30D5F0-404E-5060-3F47-F192A470DB4C}"/>
              </a:ext>
            </a:extLst>
          </p:cNvPr>
          <p:cNvSpPr/>
          <p:nvPr/>
        </p:nvSpPr>
        <p:spPr>
          <a:xfrm>
            <a:off x="6141913" y="5644665"/>
            <a:ext cx="306588" cy="345033"/>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8" name="加算記号 2047">
            <a:extLst>
              <a:ext uri="{FF2B5EF4-FFF2-40B4-BE49-F238E27FC236}">
                <a16:creationId xmlns:a16="http://schemas.microsoft.com/office/drawing/2014/main" id="{B6072E9A-BDCA-CCAE-DF82-0DC3EA53C21C}"/>
              </a:ext>
            </a:extLst>
          </p:cNvPr>
          <p:cNvSpPr/>
          <p:nvPr/>
        </p:nvSpPr>
        <p:spPr>
          <a:xfrm>
            <a:off x="8126917" y="5630530"/>
            <a:ext cx="306588" cy="345033"/>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49" name="次の値と等しい 2048">
            <a:extLst>
              <a:ext uri="{FF2B5EF4-FFF2-40B4-BE49-F238E27FC236}">
                <a16:creationId xmlns:a16="http://schemas.microsoft.com/office/drawing/2014/main" id="{B4DAF2A5-9B40-CCFC-47BA-5A0172F0C200}"/>
              </a:ext>
            </a:extLst>
          </p:cNvPr>
          <p:cNvSpPr/>
          <p:nvPr/>
        </p:nvSpPr>
        <p:spPr>
          <a:xfrm>
            <a:off x="9907424" y="5666523"/>
            <a:ext cx="376248" cy="297181"/>
          </a:xfrm>
          <a:prstGeom prst="mathEqual">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Tree>
    <p:extLst>
      <p:ext uri="{BB962C8B-B14F-4D97-AF65-F5344CB8AC3E}">
        <p14:creationId xmlns:p14="http://schemas.microsoft.com/office/powerpoint/2010/main" val="7177929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108422"/>
            <a:ext cx="10881360" cy="2123658"/>
          </a:xfrm>
          <a:prstGeom prst="rect">
            <a:avLst/>
          </a:prstGeom>
          <a:noFill/>
        </p:spPr>
        <p:txBody>
          <a:bodyPr wrap="square" rtlCol="0">
            <a:spAutoFit/>
          </a:bodyPr>
          <a:lstStyle/>
          <a:p>
            <a:r>
              <a:rPr lang="en-US" altLang="ja-JP" sz="2400" b="1" dirty="0">
                <a:solidFill>
                  <a:srgbClr val="FF0000"/>
                </a:solidFill>
              </a:rPr>
              <a:t>SLO</a:t>
            </a:r>
            <a:r>
              <a:rPr lang="ja-JP" altLang="en-US" sz="2400" b="1" dirty="0">
                <a:solidFill>
                  <a:srgbClr val="FF0000"/>
                </a:solidFill>
              </a:rPr>
              <a:t>（</a:t>
            </a:r>
            <a:r>
              <a:rPr lang="en-US" altLang="ja-JP" sz="2400" b="1" dirty="0">
                <a:solidFill>
                  <a:srgbClr val="FF0000"/>
                </a:solidFill>
              </a:rPr>
              <a:t>Service Level Objective</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サービスレベル目標</a:t>
            </a:r>
            <a:r>
              <a:rPr lang="ja-JP" altLang="en-US" sz="2400" dirty="0"/>
              <a:t>とも呼ばれる。サービスレベルの</a:t>
            </a:r>
            <a:r>
              <a:rPr lang="ja-JP" altLang="en-US" sz="2400" b="1" dirty="0"/>
              <a:t>目標・評価基準</a:t>
            </a:r>
            <a:r>
              <a:rPr lang="ja-JP" altLang="en-US" sz="2400" dirty="0"/>
              <a:t>を定めた指標のこと。一般的に公開する義務はないため、</a:t>
            </a:r>
            <a:r>
              <a:rPr lang="en-US" altLang="ja-JP" sz="2400" dirty="0"/>
              <a:t>SLO</a:t>
            </a:r>
            <a:r>
              <a:rPr lang="ja-JP" altLang="en-US" sz="2400" dirty="0"/>
              <a:t>は顧客との契約ではなく、自社内で設定されるサービス品質の目標となる。「サービスの可用性は</a:t>
            </a:r>
            <a:r>
              <a:rPr lang="en-US" altLang="ja-JP" sz="2400" dirty="0"/>
              <a:t>99.9%</a:t>
            </a:r>
            <a:r>
              <a:rPr lang="ja-JP" altLang="en-US" sz="2400" dirty="0"/>
              <a:t>以上である必要がある」というのが例として挙げられる。</a:t>
            </a:r>
            <a:endParaRPr lang="en-US" altLang="ja-JP" sz="2400" dirty="0"/>
          </a:p>
        </p:txBody>
      </p:sp>
      <p:graphicFrame>
        <p:nvGraphicFramePr>
          <p:cNvPr id="6" name="図表 5">
            <a:extLst>
              <a:ext uri="{FF2B5EF4-FFF2-40B4-BE49-F238E27FC236}">
                <a16:creationId xmlns:a16="http://schemas.microsoft.com/office/drawing/2014/main" id="{09E2F1EB-3957-691D-E066-B9CC46CD4DA6}"/>
              </a:ext>
            </a:extLst>
          </p:cNvPr>
          <p:cNvGraphicFramePr/>
          <p:nvPr/>
        </p:nvGraphicFramePr>
        <p:xfrm>
          <a:off x="3387618" y="3429000"/>
          <a:ext cx="5694738" cy="22320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1378720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151562"/>
            <a:ext cx="10881360" cy="1754326"/>
          </a:xfrm>
          <a:prstGeom prst="rect">
            <a:avLst/>
          </a:prstGeom>
          <a:noFill/>
        </p:spPr>
        <p:txBody>
          <a:bodyPr wrap="square" rtlCol="0">
            <a:spAutoFit/>
          </a:bodyPr>
          <a:lstStyle/>
          <a:p>
            <a:r>
              <a:rPr lang="en-US" altLang="ja-JP" sz="2400" b="1" dirty="0">
                <a:solidFill>
                  <a:srgbClr val="FF0000"/>
                </a:solidFill>
              </a:rPr>
              <a:t>AIOps</a:t>
            </a:r>
          </a:p>
          <a:p>
            <a:endParaRPr lang="en-US" altLang="ja-JP" sz="1200" dirty="0"/>
          </a:p>
          <a:p>
            <a:r>
              <a:rPr lang="en-US" altLang="ja-JP" sz="2400" b="1" dirty="0"/>
              <a:t>IT</a:t>
            </a:r>
            <a:r>
              <a:rPr lang="ja-JP" altLang="en-US" sz="2400" b="1" dirty="0"/>
              <a:t>運用のための</a:t>
            </a:r>
            <a:r>
              <a:rPr lang="en-US" altLang="ja-JP" sz="2400" b="1" dirty="0"/>
              <a:t>AI</a:t>
            </a:r>
            <a:r>
              <a:rPr lang="ja-JP" altLang="en-US" sz="2400" dirty="0"/>
              <a:t>のこと。</a:t>
            </a:r>
            <a:r>
              <a:rPr lang="en-US" altLang="ja-JP" sz="2400" dirty="0"/>
              <a:t>IT</a:t>
            </a:r>
            <a:r>
              <a:rPr lang="ja-JP" altLang="en-US" sz="2400" dirty="0"/>
              <a:t>に関する一般的な問題の特定と解決の自動化や、運用効率を向上させるために、機械学習や生成</a:t>
            </a:r>
            <a:r>
              <a:rPr lang="en-US" altLang="ja-JP" sz="2400" dirty="0"/>
              <a:t>AI</a:t>
            </a:r>
            <a:r>
              <a:rPr lang="ja-JP" altLang="en-US" sz="2400" dirty="0"/>
              <a:t>などの人工知能を利用することを指す。</a:t>
            </a:r>
            <a:endParaRPr lang="en-US" altLang="ja-JP" sz="2400" dirty="0"/>
          </a:p>
        </p:txBody>
      </p:sp>
      <p:pic>
        <p:nvPicPr>
          <p:cNvPr id="4098" name="Picture 2">
            <a:extLst>
              <a:ext uri="{FF2B5EF4-FFF2-40B4-BE49-F238E27FC236}">
                <a16:creationId xmlns:a16="http://schemas.microsoft.com/office/drawing/2014/main" id="{A5999A26-DBEE-2A67-3820-E79EB4BAF9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5525" y="2905888"/>
            <a:ext cx="2562546" cy="2562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71698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5AAA0-60AD-89E7-5758-07BBB52982CE}"/>
              </a:ext>
            </a:extLst>
          </p:cNvPr>
          <p:cNvSpPr>
            <a:spLocks noGrp="1"/>
          </p:cNvSpPr>
          <p:nvPr>
            <p:ph type="title"/>
          </p:nvPr>
        </p:nvSpPr>
        <p:spPr>
          <a:xfrm>
            <a:off x="838200" y="2686295"/>
            <a:ext cx="10515600" cy="1325563"/>
          </a:xfrm>
        </p:spPr>
        <p:txBody>
          <a:bodyPr/>
          <a:lstStyle/>
          <a:p>
            <a:pPr algn="ctr"/>
            <a:r>
              <a:rPr kumimoji="1" lang="ja-JP" altLang="en-US" b="1" dirty="0">
                <a:solidFill>
                  <a:srgbClr val="0070C0"/>
                </a:solidFill>
                <a:latin typeface="+mn-ea"/>
                <a:ea typeface="+mn-ea"/>
              </a:rPr>
              <a:t>テクノロジ系</a:t>
            </a:r>
          </a:p>
        </p:txBody>
      </p:sp>
    </p:spTree>
    <p:extLst>
      <p:ext uri="{BB962C8B-B14F-4D97-AF65-F5344CB8AC3E}">
        <p14:creationId xmlns:p14="http://schemas.microsoft.com/office/powerpoint/2010/main" val="3658568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19" y="1313905"/>
            <a:ext cx="10881360" cy="1384995"/>
          </a:xfrm>
          <a:prstGeom prst="rect">
            <a:avLst/>
          </a:prstGeom>
          <a:noFill/>
        </p:spPr>
        <p:txBody>
          <a:bodyPr wrap="square" rtlCol="0">
            <a:spAutoFit/>
          </a:bodyPr>
          <a:lstStyle/>
          <a:p>
            <a:r>
              <a:rPr lang="ja-JP" altLang="en-US" sz="2400" b="1" dirty="0">
                <a:solidFill>
                  <a:srgbClr val="FF0000"/>
                </a:solidFill>
              </a:rPr>
              <a:t>文字コード</a:t>
            </a:r>
            <a:endParaRPr lang="en-US" altLang="ja-JP" sz="2400" b="1" dirty="0">
              <a:solidFill>
                <a:srgbClr val="FF0000"/>
              </a:solidFill>
            </a:endParaRPr>
          </a:p>
          <a:p>
            <a:endParaRPr lang="en-US" altLang="ja-JP" sz="1200" dirty="0"/>
          </a:p>
          <a:p>
            <a:r>
              <a:rPr lang="ja-JP" altLang="en-US" sz="2400" dirty="0"/>
              <a:t>文字を通信やコンピュータで扱えるように、</a:t>
            </a:r>
            <a:r>
              <a:rPr lang="ja-JP" altLang="en-US" sz="2400" b="1" dirty="0"/>
              <a:t>一文字一文字に固有の識別番号を与えて区別できるようにした、その対応関係についての規則</a:t>
            </a:r>
            <a:r>
              <a:rPr lang="ja-JP" altLang="en-US" sz="2400" dirty="0"/>
              <a:t>のこと。</a:t>
            </a:r>
            <a:endParaRPr lang="en-US" altLang="ja-JP" sz="2400" dirty="0"/>
          </a:p>
        </p:txBody>
      </p:sp>
      <p:graphicFrame>
        <p:nvGraphicFramePr>
          <p:cNvPr id="2" name="表 2">
            <a:extLst>
              <a:ext uri="{FF2B5EF4-FFF2-40B4-BE49-F238E27FC236}">
                <a16:creationId xmlns:a16="http://schemas.microsoft.com/office/drawing/2014/main" id="{7CD4688E-6755-D39E-B16F-EA56F39BC67D}"/>
              </a:ext>
            </a:extLst>
          </p:cNvPr>
          <p:cNvGraphicFramePr>
            <a:graphicFrameLocks noGrp="1"/>
          </p:cNvGraphicFramePr>
          <p:nvPr>
            <p:extLst>
              <p:ext uri="{D42A27DB-BD31-4B8C-83A1-F6EECF244321}">
                <p14:modId xmlns:p14="http://schemas.microsoft.com/office/powerpoint/2010/main" val="1461079471"/>
              </p:ext>
            </p:extLst>
          </p:nvPr>
        </p:nvGraphicFramePr>
        <p:xfrm>
          <a:off x="1171253" y="2905020"/>
          <a:ext cx="9849493" cy="2103918"/>
        </p:xfrm>
        <a:graphic>
          <a:graphicData uri="http://schemas.openxmlformats.org/drawingml/2006/table">
            <a:tbl>
              <a:tblPr firstRow="1" bandRow="1">
                <a:tableStyleId>{5C22544A-7EE6-4342-B048-85BDC9FD1C3A}</a:tableStyleId>
              </a:tblPr>
              <a:tblGrid>
                <a:gridCol w="2975804">
                  <a:extLst>
                    <a:ext uri="{9D8B030D-6E8A-4147-A177-3AD203B41FA5}">
                      <a16:colId xmlns:a16="http://schemas.microsoft.com/office/drawing/2014/main" val="4198798164"/>
                    </a:ext>
                  </a:extLst>
                </a:gridCol>
                <a:gridCol w="6873689">
                  <a:extLst>
                    <a:ext uri="{9D8B030D-6E8A-4147-A177-3AD203B41FA5}">
                      <a16:colId xmlns:a16="http://schemas.microsoft.com/office/drawing/2014/main" val="964045762"/>
                    </a:ext>
                  </a:extLst>
                </a:gridCol>
              </a:tblGrid>
              <a:tr h="366026">
                <a:tc>
                  <a:txBody>
                    <a:bodyPr/>
                    <a:lstStyle/>
                    <a:p>
                      <a:pPr algn="ctr"/>
                      <a:r>
                        <a:rPr kumimoji="1" lang="ja-JP" altLang="en-US" dirty="0"/>
                        <a:t>文字コード</a:t>
                      </a:r>
                    </a:p>
                  </a:txBody>
                  <a:tcPr anchor="ctr"/>
                </a:tc>
                <a:tc>
                  <a:txBody>
                    <a:bodyPr/>
                    <a:lstStyle/>
                    <a:p>
                      <a:pPr algn="ctr"/>
                      <a:r>
                        <a:rPr kumimoji="1" lang="ja-JP" altLang="en-US" dirty="0"/>
                        <a:t>説明</a:t>
                      </a:r>
                    </a:p>
                  </a:txBody>
                  <a:tcPr anchor="ctr"/>
                </a:tc>
                <a:extLst>
                  <a:ext uri="{0D108BD9-81ED-4DB2-BD59-A6C34878D82A}">
                    <a16:rowId xmlns:a16="http://schemas.microsoft.com/office/drawing/2014/main" val="1510370437"/>
                  </a:ext>
                </a:extLst>
              </a:tr>
              <a:tr h="360052">
                <a:tc>
                  <a:txBody>
                    <a:bodyPr/>
                    <a:lstStyle/>
                    <a:p>
                      <a:pPr algn="ctr"/>
                      <a:r>
                        <a:rPr kumimoji="1" lang="en-US" altLang="ja-JP" b="1" dirty="0"/>
                        <a:t>Unicode</a:t>
                      </a:r>
                      <a:endParaRPr kumimoji="1" lang="ja-JP" altLang="en-US" b="1" dirty="0"/>
                    </a:p>
                  </a:txBody>
                  <a:tcPr anchor="ctr"/>
                </a:tc>
                <a:tc>
                  <a:txBody>
                    <a:bodyPr/>
                    <a:lstStyle/>
                    <a:p>
                      <a:pPr algn="l"/>
                      <a:r>
                        <a:rPr kumimoji="1" lang="ja-JP" altLang="en-US" b="1" dirty="0"/>
                        <a:t>世界の主要な言語で使われている文字を取り扱うための規格</a:t>
                      </a:r>
                    </a:p>
                  </a:txBody>
                  <a:tcPr anchor="ctr"/>
                </a:tc>
                <a:extLst>
                  <a:ext uri="{0D108BD9-81ED-4DB2-BD59-A6C34878D82A}">
                    <a16:rowId xmlns:a16="http://schemas.microsoft.com/office/drawing/2014/main" val="2836145795"/>
                  </a:ext>
                </a:extLst>
              </a:tr>
              <a:tr h="366026">
                <a:tc>
                  <a:txBody>
                    <a:bodyPr/>
                    <a:lstStyle/>
                    <a:p>
                      <a:pPr algn="ctr"/>
                      <a:r>
                        <a:rPr kumimoji="1" lang="en-US" altLang="ja-JP" b="1" dirty="0"/>
                        <a:t>JIS</a:t>
                      </a:r>
                      <a:r>
                        <a:rPr kumimoji="1" lang="ja-JP" altLang="en-US" b="1" dirty="0"/>
                        <a:t>コード</a:t>
                      </a:r>
                    </a:p>
                  </a:txBody>
                  <a:tcPr anchor="ctr"/>
                </a:tc>
                <a:tc>
                  <a:txBody>
                    <a:bodyPr/>
                    <a:lstStyle/>
                    <a:p>
                      <a:pPr algn="l"/>
                      <a:r>
                        <a:rPr kumimoji="1" lang="en-US" altLang="ja-JP" b="1" dirty="0"/>
                        <a:t>JIS</a:t>
                      </a:r>
                      <a:r>
                        <a:rPr kumimoji="1" lang="ja-JP" altLang="en-US" b="1" dirty="0"/>
                        <a:t>（日本産業規格）などが規格</a:t>
                      </a:r>
                    </a:p>
                  </a:txBody>
                  <a:tcPr anchor="ctr"/>
                </a:tc>
                <a:extLst>
                  <a:ext uri="{0D108BD9-81ED-4DB2-BD59-A6C34878D82A}">
                    <a16:rowId xmlns:a16="http://schemas.microsoft.com/office/drawing/2014/main" val="287510443"/>
                  </a:ext>
                </a:extLst>
              </a:tr>
              <a:tr h="3660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b="1" dirty="0"/>
                        <a:t>ASCII</a:t>
                      </a:r>
                      <a:endParaRPr kumimoji="1" lang="ja-JP" altLang="en-US" b="1" dirty="0"/>
                    </a:p>
                  </a:txBody>
                  <a:tcPr anchor="ctr"/>
                </a:tc>
                <a:tc>
                  <a:txBody>
                    <a:bodyPr/>
                    <a:lstStyle/>
                    <a:p>
                      <a:pPr algn="l"/>
                      <a:r>
                        <a:rPr kumimoji="1" lang="ja-JP" altLang="en-US" b="1" dirty="0"/>
                        <a:t>アメリカ規格協会（</a:t>
                      </a:r>
                      <a:r>
                        <a:rPr kumimoji="1" lang="en-US" altLang="ja-JP" b="1" dirty="0"/>
                        <a:t>ANSI</a:t>
                      </a:r>
                      <a:r>
                        <a:rPr kumimoji="1" lang="ja-JP" altLang="en-US" b="1" dirty="0"/>
                        <a:t>）が規格</a:t>
                      </a:r>
                    </a:p>
                  </a:txBody>
                  <a:tcPr anchor="ctr"/>
                </a:tc>
                <a:extLst>
                  <a:ext uri="{0D108BD9-81ED-4DB2-BD59-A6C34878D82A}">
                    <a16:rowId xmlns:a16="http://schemas.microsoft.com/office/drawing/2014/main" val="1030170892"/>
                  </a:ext>
                </a:extLst>
              </a:tr>
              <a:tr h="630091">
                <a:tc>
                  <a:txBody>
                    <a:bodyPr/>
                    <a:lstStyle/>
                    <a:p>
                      <a:pPr algn="ctr"/>
                      <a:r>
                        <a:rPr kumimoji="1" lang="ja-JP" altLang="en-US" b="1" dirty="0"/>
                        <a:t>シフト</a:t>
                      </a:r>
                      <a:r>
                        <a:rPr kumimoji="1" lang="en-US" altLang="ja-JP" b="1" dirty="0"/>
                        <a:t>JIS</a:t>
                      </a:r>
                      <a:r>
                        <a:rPr kumimoji="1" lang="ja-JP" altLang="en-US" b="1" dirty="0"/>
                        <a:t>コード（</a:t>
                      </a:r>
                      <a:r>
                        <a:rPr kumimoji="1" lang="en-US" altLang="ja-JP" b="1" dirty="0"/>
                        <a:t>S-JIS</a:t>
                      </a:r>
                      <a:r>
                        <a:rPr kumimoji="1" lang="ja-JP" altLang="en-US" b="1" dirty="0"/>
                        <a:t>）</a:t>
                      </a:r>
                    </a:p>
                  </a:txBody>
                  <a:tcPr anchor="ctr"/>
                </a:tc>
                <a:tc>
                  <a:txBody>
                    <a:bodyPr/>
                    <a:lstStyle/>
                    <a:p>
                      <a:pPr algn="l"/>
                      <a:r>
                        <a:rPr kumimoji="1" lang="en-US" altLang="ja-JP" b="1" dirty="0"/>
                        <a:t>ASCII</a:t>
                      </a:r>
                      <a:r>
                        <a:rPr kumimoji="1" lang="ja-JP" altLang="en-US" b="1" dirty="0"/>
                        <a:t>のコード体系の文字と混在させて使えるようになっている日本語文字コード。マイクロソフト社などが規格</a:t>
                      </a:r>
                    </a:p>
                  </a:txBody>
                  <a:tcPr anchor="ctr"/>
                </a:tc>
                <a:extLst>
                  <a:ext uri="{0D108BD9-81ED-4DB2-BD59-A6C34878D82A}">
                    <a16:rowId xmlns:a16="http://schemas.microsoft.com/office/drawing/2014/main" val="2050706614"/>
                  </a:ext>
                </a:extLst>
              </a:tr>
            </a:tbl>
          </a:graphicData>
        </a:graphic>
      </p:graphicFrame>
    </p:spTree>
    <p:extLst>
      <p:ext uri="{BB962C8B-B14F-4D97-AF65-F5344CB8AC3E}">
        <p14:creationId xmlns:p14="http://schemas.microsoft.com/office/powerpoint/2010/main" val="114152887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151562"/>
            <a:ext cx="10881360" cy="1754326"/>
          </a:xfrm>
          <a:prstGeom prst="rect">
            <a:avLst/>
          </a:prstGeom>
          <a:noFill/>
        </p:spPr>
        <p:txBody>
          <a:bodyPr wrap="square" rtlCol="0">
            <a:spAutoFit/>
          </a:bodyPr>
          <a:lstStyle/>
          <a:p>
            <a:r>
              <a:rPr lang="en-US" altLang="ja-JP" sz="2400" b="1" dirty="0">
                <a:solidFill>
                  <a:srgbClr val="FF0000"/>
                </a:solidFill>
              </a:rPr>
              <a:t>GPGPU</a:t>
            </a:r>
            <a:r>
              <a:rPr lang="ja-JP" altLang="en-US" sz="2400" b="1" dirty="0">
                <a:solidFill>
                  <a:srgbClr val="FF0000"/>
                </a:solidFill>
              </a:rPr>
              <a:t>（</a:t>
            </a:r>
            <a:r>
              <a:rPr lang="en-US" altLang="ja-JP" sz="2400" b="1" dirty="0">
                <a:solidFill>
                  <a:srgbClr val="FF0000"/>
                </a:solidFill>
              </a:rPr>
              <a:t>General-purpose computing on graphics processing units</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en-US" altLang="ja-JP" sz="2400" b="1" dirty="0"/>
              <a:t>GPU</a:t>
            </a:r>
            <a:r>
              <a:rPr lang="ja-JP" altLang="en-US" sz="2400" b="1" dirty="0"/>
              <a:t>（</a:t>
            </a:r>
            <a:r>
              <a:rPr lang="en-US" altLang="ja-JP" sz="2400" b="1" dirty="0"/>
              <a:t>Graphics Processing Unit</a:t>
            </a:r>
            <a:r>
              <a:rPr lang="ja-JP" altLang="en-US" sz="2400" b="1" dirty="0"/>
              <a:t>）による汎用計算</a:t>
            </a:r>
            <a:r>
              <a:rPr lang="ja-JP" altLang="en-US" sz="2400" dirty="0"/>
              <a:t>という意味。画像処理を高速に実行する</a:t>
            </a:r>
            <a:r>
              <a:rPr lang="en-US" altLang="ja-JP" sz="2400" dirty="0"/>
              <a:t>GPU</a:t>
            </a:r>
            <a:r>
              <a:rPr lang="ja-JP" altLang="en-US" sz="2400" dirty="0"/>
              <a:t>の機能を、</a:t>
            </a:r>
            <a:r>
              <a:rPr lang="ja-JP" altLang="en-US" sz="2400" b="1" dirty="0"/>
              <a:t>画像や映像に関する処理以外の計算用途に流用する</a:t>
            </a:r>
            <a:r>
              <a:rPr lang="ja-JP" altLang="en-US" sz="2400" dirty="0"/>
              <a:t>仕組みのこと。</a:t>
            </a:r>
            <a:endParaRPr lang="en-US" altLang="ja-JP" sz="2400" dirty="0"/>
          </a:p>
        </p:txBody>
      </p:sp>
      <p:pic>
        <p:nvPicPr>
          <p:cNvPr id="3" name="図 2">
            <a:extLst>
              <a:ext uri="{FF2B5EF4-FFF2-40B4-BE49-F238E27FC236}">
                <a16:creationId xmlns:a16="http://schemas.microsoft.com/office/drawing/2014/main" id="{C6D5BF02-5BBE-DC14-8C99-4A5B8C125941}"/>
              </a:ext>
            </a:extLst>
          </p:cNvPr>
          <p:cNvPicPr>
            <a:picLocks noChangeAspect="1"/>
          </p:cNvPicPr>
          <p:nvPr/>
        </p:nvPicPr>
        <p:blipFill>
          <a:blip r:embed="rId2"/>
          <a:stretch>
            <a:fillRect/>
          </a:stretch>
        </p:blipFill>
        <p:spPr>
          <a:xfrm>
            <a:off x="3876607" y="2764987"/>
            <a:ext cx="3267531" cy="2191056"/>
          </a:xfrm>
          <a:prstGeom prst="rect">
            <a:avLst/>
          </a:prstGeom>
        </p:spPr>
      </p:pic>
      <p:sp>
        <p:nvSpPr>
          <p:cNvPr id="5" name="テキスト ボックス 4">
            <a:extLst>
              <a:ext uri="{FF2B5EF4-FFF2-40B4-BE49-F238E27FC236}">
                <a16:creationId xmlns:a16="http://schemas.microsoft.com/office/drawing/2014/main" id="{C3240C40-7144-57DF-675E-8719FA6247F8}"/>
              </a:ext>
            </a:extLst>
          </p:cNvPr>
          <p:cNvSpPr txBox="1"/>
          <p:nvPr/>
        </p:nvSpPr>
        <p:spPr>
          <a:xfrm>
            <a:off x="3408450" y="5031168"/>
            <a:ext cx="4533473" cy="338554"/>
          </a:xfrm>
          <a:prstGeom prst="rect">
            <a:avLst/>
          </a:prstGeom>
          <a:noFill/>
        </p:spPr>
        <p:txBody>
          <a:bodyPr wrap="square">
            <a:spAutoFit/>
          </a:bodyPr>
          <a:lstStyle/>
          <a:p>
            <a:pPr algn="ctr"/>
            <a:r>
              <a:rPr lang="en-US" altLang="ja-JP" sz="1600" dirty="0"/>
              <a:t>NVIDIA GPGPU</a:t>
            </a:r>
            <a:r>
              <a:rPr lang="ja-JP" altLang="en-US" sz="1600" dirty="0"/>
              <a:t>ボード </a:t>
            </a:r>
            <a:r>
              <a:rPr lang="en-US" altLang="ja-JP" sz="1600" dirty="0"/>
              <a:t>Tesla K40 NVTK40-P</a:t>
            </a:r>
            <a:endParaRPr lang="ja-JP" altLang="en-US" sz="1600" dirty="0"/>
          </a:p>
        </p:txBody>
      </p:sp>
      <p:sp>
        <p:nvSpPr>
          <p:cNvPr id="7" name="テキスト ボックス 6">
            <a:extLst>
              <a:ext uri="{FF2B5EF4-FFF2-40B4-BE49-F238E27FC236}">
                <a16:creationId xmlns:a16="http://schemas.microsoft.com/office/drawing/2014/main" id="{29FBC94A-2C75-C879-FAE5-FE8138D6FC94}"/>
              </a:ext>
            </a:extLst>
          </p:cNvPr>
          <p:cNvSpPr txBox="1"/>
          <p:nvPr/>
        </p:nvSpPr>
        <p:spPr>
          <a:xfrm>
            <a:off x="7703049" y="3429000"/>
            <a:ext cx="2930704" cy="1200329"/>
          </a:xfrm>
          <a:prstGeom prst="rect">
            <a:avLst/>
          </a:prstGeom>
          <a:noFill/>
        </p:spPr>
        <p:txBody>
          <a:bodyPr wrap="square">
            <a:spAutoFit/>
          </a:bodyPr>
          <a:lstStyle/>
          <a:p>
            <a:r>
              <a:rPr lang="en-US" altLang="ja-JP" dirty="0">
                <a:hlinkClick r:id="rId3"/>
              </a:rPr>
              <a:t>Amazon | NVIDIA GPGPU</a:t>
            </a:r>
            <a:r>
              <a:rPr lang="ja-JP" altLang="en-US" dirty="0">
                <a:hlinkClick r:id="rId3"/>
              </a:rPr>
              <a:t>ボード </a:t>
            </a:r>
            <a:r>
              <a:rPr lang="en-US" altLang="ja-JP" dirty="0">
                <a:hlinkClick r:id="rId3"/>
              </a:rPr>
              <a:t>Tesla K40 NVTK40-P | NVIDIA | </a:t>
            </a:r>
            <a:r>
              <a:rPr lang="ja-JP" altLang="en-US" dirty="0">
                <a:hlinkClick r:id="rId3"/>
              </a:rPr>
              <a:t>グラフィックボード 通販</a:t>
            </a:r>
            <a:endParaRPr lang="ja-JP" altLang="en-US" dirty="0"/>
          </a:p>
        </p:txBody>
      </p:sp>
    </p:spTree>
    <p:extLst>
      <p:ext uri="{BB962C8B-B14F-4D97-AF65-F5344CB8AC3E}">
        <p14:creationId xmlns:p14="http://schemas.microsoft.com/office/powerpoint/2010/main" val="6399031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151562"/>
            <a:ext cx="10881360" cy="1384995"/>
          </a:xfrm>
          <a:prstGeom prst="rect">
            <a:avLst/>
          </a:prstGeom>
          <a:noFill/>
        </p:spPr>
        <p:txBody>
          <a:bodyPr wrap="square" rtlCol="0">
            <a:spAutoFit/>
          </a:bodyPr>
          <a:lstStyle/>
          <a:p>
            <a:r>
              <a:rPr lang="en-US" altLang="ja-JP" sz="2400" b="1" dirty="0">
                <a:solidFill>
                  <a:srgbClr val="FF0000"/>
                </a:solidFill>
              </a:rPr>
              <a:t>DDR5 SDRAM</a:t>
            </a:r>
          </a:p>
          <a:p>
            <a:endParaRPr lang="en-US" altLang="ja-JP" sz="1200" dirty="0"/>
          </a:p>
          <a:p>
            <a:r>
              <a:rPr lang="ja-JP" altLang="en-US" sz="2400" dirty="0"/>
              <a:t>半導体集積回路で構成される</a:t>
            </a:r>
            <a:r>
              <a:rPr lang="en-US" altLang="ja-JP" sz="2400" dirty="0"/>
              <a:t>DRAM</a:t>
            </a:r>
            <a:r>
              <a:rPr lang="ja-JP" altLang="en-US" sz="2400" dirty="0"/>
              <a:t>の規格の一種。前世代の</a:t>
            </a:r>
            <a:r>
              <a:rPr lang="en-US" altLang="ja-JP" sz="2400" dirty="0"/>
              <a:t>DDR4 SDRAM</a:t>
            </a:r>
            <a:r>
              <a:rPr lang="ja-JP" altLang="en-US" sz="2400" dirty="0"/>
              <a:t>と比較して、</a:t>
            </a:r>
            <a:r>
              <a:rPr lang="en-US" altLang="ja-JP" sz="2400" dirty="0"/>
              <a:t>DDR5</a:t>
            </a:r>
            <a:r>
              <a:rPr lang="ja-JP" altLang="en-US" sz="2400" dirty="0"/>
              <a:t>は</a:t>
            </a:r>
            <a:r>
              <a:rPr lang="ja-JP" altLang="en-US" sz="2400" b="1" dirty="0"/>
              <a:t>消費電力を削減しつつ帯域幅が</a:t>
            </a:r>
            <a:r>
              <a:rPr lang="en-US" altLang="ja-JP" sz="2400" b="1" dirty="0"/>
              <a:t>2</a:t>
            </a:r>
            <a:r>
              <a:rPr lang="ja-JP" altLang="en-US" sz="2400" b="1" dirty="0"/>
              <a:t>倍</a:t>
            </a:r>
            <a:r>
              <a:rPr lang="ja-JP" altLang="en-US" sz="2400" dirty="0"/>
              <a:t>になっている。</a:t>
            </a:r>
            <a:endParaRPr lang="en-US" altLang="ja-JP" sz="2400" dirty="0"/>
          </a:p>
        </p:txBody>
      </p:sp>
      <p:pic>
        <p:nvPicPr>
          <p:cNvPr id="9220" name="Picture 4">
            <a:extLst>
              <a:ext uri="{FF2B5EF4-FFF2-40B4-BE49-F238E27FC236}">
                <a16:creationId xmlns:a16="http://schemas.microsoft.com/office/drawing/2014/main" id="{C37918DD-72EC-FD34-3022-AB45184BE4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7650" y="2979506"/>
            <a:ext cx="2086920" cy="202914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F8CD8D1-A753-9FEE-0F0C-7BC721B4BB57}"/>
              </a:ext>
            </a:extLst>
          </p:cNvPr>
          <p:cNvSpPr txBox="1"/>
          <p:nvPr/>
        </p:nvSpPr>
        <p:spPr>
          <a:xfrm>
            <a:off x="2636177" y="5174602"/>
            <a:ext cx="7422222" cy="276999"/>
          </a:xfrm>
          <a:prstGeom prst="rect">
            <a:avLst/>
          </a:prstGeom>
          <a:noFill/>
        </p:spPr>
        <p:txBody>
          <a:bodyPr wrap="square">
            <a:spAutoFit/>
          </a:bodyPr>
          <a:lstStyle/>
          <a:p>
            <a:r>
              <a:rPr lang="en-US" altLang="ja-JP" sz="1200" dirty="0"/>
              <a:t>Crucial(</a:t>
            </a:r>
            <a:r>
              <a:rPr lang="ja-JP" altLang="en-US" sz="1200" dirty="0"/>
              <a:t>クルーシャル</a:t>
            </a:r>
            <a:r>
              <a:rPr lang="en-US" altLang="ja-JP" sz="1200" dirty="0"/>
              <a:t>) PRO (</a:t>
            </a:r>
            <a:r>
              <a:rPr lang="ja-JP" altLang="en-US" sz="1200" dirty="0"/>
              <a:t>マイクロン製</a:t>
            </a:r>
            <a:r>
              <a:rPr lang="en-US" altLang="ja-JP" sz="1200" dirty="0"/>
              <a:t>) </a:t>
            </a:r>
            <a:r>
              <a:rPr lang="ja-JP" altLang="en-US" sz="1200" dirty="0"/>
              <a:t>デスクトップ用メモリ </a:t>
            </a:r>
            <a:r>
              <a:rPr lang="en-US" altLang="ja-JP" sz="1200" dirty="0"/>
              <a:t>16GBX2</a:t>
            </a:r>
            <a:r>
              <a:rPr lang="ja-JP" altLang="en-US" sz="1200" dirty="0"/>
              <a:t>枚 </a:t>
            </a:r>
            <a:r>
              <a:rPr lang="en-US" altLang="ja-JP" sz="1200" dirty="0"/>
              <a:t>DDR5-5600</a:t>
            </a:r>
            <a:endParaRPr lang="ja-JP" altLang="en-US" sz="1200" dirty="0"/>
          </a:p>
        </p:txBody>
      </p:sp>
      <p:sp>
        <p:nvSpPr>
          <p:cNvPr id="8" name="テキスト ボックス 7">
            <a:extLst>
              <a:ext uri="{FF2B5EF4-FFF2-40B4-BE49-F238E27FC236}">
                <a16:creationId xmlns:a16="http://schemas.microsoft.com/office/drawing/2014/main" id="{60301FDB-3491-2DCC-7F52-65B3AA9D6407}"/>
              </a:ext>
            </a:extLst>
          </p:cNvPr>
          <p:cNvSpPr txBox="1"/>
          <p:nvPr/>
        </p:nvSpPr>
        <p:spPr>
          <a:xfrm>
            <a:off x="6876836" y="2978416"/>
            <a:ext cx="3736369" cy="1754326"/>
          </a:xfrm>
          <a:prstGeom prst="rect">
            <a:avLst/>
          </a:prstGeom>
          <a:noFill/>
        </p:spPr>
        <p:txBody>
          <a:bodyPr wrap="square">
            <a:spAutoFit/>
          </a:bodyPr>
          <a:lstStyle/>
          <a:p>
            <a:r>
              <a:rPr lang="en-US" altLang="ja-JP" dirty="0">
                <a:hlinkClick r:id="rId3"/>
              </a:rPr>
              <a:t>Amazon.co.jp: Crucial(</a:t>
            </a:r>
            <a:r>
              <a:rPr lang="ja-JP" altLang="en-US" dirty="0">
                <a:hlinkClick r:id="rId3"/>
              </a:rPr>
              <a:t>クルーシャル</a:t>
            </a:r>
            <a:r>
              <a:rPr lang="en-US" altLang="ja-JP" dirty="0">
                <a:hlinkClick r:id="rId3"/>
              </a:rPr>
              <a:t>) PRO (</a:t>
            </a:r>
            <a:r>
              <a:rPr lang="ja-JP" altLang="en-US" dirty="0">
                <a:hlinkClick r:id="rId3"/>
              </a:rPr>
              <a:t>マイクロン製</a:t>
            </a:r>
            <a:r>
              <a:rPr lang="en-US" altLang="ja-JP" dirty="0">
                <a:hlinkClick r:id="rId3"/>
              </a:rPr>
              <a:t>) </a:t>
            </a:r>
            <a:r>
              <a:rPr lang="ja-JP" altLang="en-US" dirty="0">
                <a:hlinkClick r:id="rId3"/>
              </a:rPr>
              <a:t>デスクトップ用メモリ </a:t>
            </a:r>
            <a:r>
              <a:rPr lang="en-US" altLang="ja-JP" dirty="0">
                <a:hlinkClick r:id="rId3"/>
              </a:rPr>
              <a:t>16GBX2</a:t>
            </a:r>
            <a:r>
              <a:rPr lang="ja-JP" altLang="en-US" dirty="0">
                <a:hlinkClick r:id="rId3"/>
              </a:rPr>
              <a:t>枚 </a:t>
            </a:r>
            <a:r>
              <a:rPr lang="en-US" altLang="ja-JP" dirty="0">
                <a:hlinkClick r:id="rId3"/>
              </a:rPr>
              <a:t>DDR5-5600</a:t>
            </a:r>
            <a:r>
              <a:rPr lang="ja-JP" altLang="en-US" dirty="0">
                <a:hlinkClick r:id="rId3"/>
              </a:rPr>
              <a:t>制限付無期限保証 </a:t>
            </a:r>
            <a:r>
              <a:rPr lang="en-US" altLang="ja-JP" dirty="0">
                <a:hlinkClick r:id="rId3"/>
              </a:rPr>
              <a:t>CP2K16G56C46U5【</a:t>
            </a:r>
            <a:r>
              <a:rPr lang="ja-JP" altLang="en-US" dirty="0">
                <a:hlinkClick r:id="rId3"/>
              </a:rPr>
              <a:t>国内正規代理店品</a:t>
            </a:r>
            <a:r>
              <a:rPr lang="en-US" altLang="ja-JP" dirty="0">
                <a:hlinkClick r:id="rId3"/>
              </a:rPr>
              <a:t>】 : </a:t>
            </a:r>
            <a:r>
              <a:rPr lang="ja-JP" altLang="en-US" dirty="0">
                <a:hlinkClick r:id="rId3"/>
              </a:rPr>
              <a:t>パソコン・周辺機器</a:t>
            </a:r>
            <a:endParaRPr lang="ja-JP" altLang="en-US" dirty="0"/>
          </a:p>
        </p:txBody>
      </p:sp>
    </p:spTree>
    <p:extLst>
      <p:ext uri="{BB962C8B-B14F-4D97-AF65-F5344CB8AC3E}">
        <p14:creationId xmlns:p14="http://schemas.microsoft.com/office/powerpoint/2010/main" val="26891969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373115"/>
            <a:ext cx="10881360" cy="1754326"/>
          </a:xfrm>
          <a:prstGeom prst="rect">
            <a:avLst/>
          </a:prstGeom>
          <a:noFill/>
        </p:spPr>
        <p:txBody>
          <a:bodyPr wrap="square" rtlCol="0">
            <a:spAutoFit/>
          </a:bodyPr>
          <a:lstStyle/>
          <a:p>
            <a:r>
              <a:rPr lang="en-US" altLang="ja-JP" sz="2400" b="1" dirty="0">
                <a:solidFill>
                  <a:srgbClr val="FF0000"/>
                </a:solidFill>
              </a:rPr>
              <a:t> GPL</a:t>
            </a:r>
            <a:r>
              <a:rPr lang="ja-JP" altLang="en-US" sz="2400" b="1" dirty="0">
                <a:solidFill>
                  <a:srgbClr val="FF0000"/>
                </a:solidFill>
              </a:rPr>
              <a:t>（</a:t>
            </a:r>
            <a:r>
              <a:rPr lang="en-US" altLang="ja-JP" sz="2400" b="1" dirty="0">
                <a:solidFill>
                  <a:srgbClr val="FF0000"/>
                </a:solidFill>
              </a:rPr>
              <a:t>GNU General Public License</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ソフトウェアの利用許諾条件などを定めたライセンス</a:t>
            </a:r>
            <a:r>
              <a:rPr lang="ja-JP" altLang="en-US" sz="2400" dirty="0"/>
              <a:t>の一つ。主にフリーソフトウェアの開発・配布のために用いられるもの。フリーソフトウェア財団（</a:t>
            </a:r>
            <a:r>
              <a:rPr lang="en-US" altLang="ja-JP" sz="2400" dirty="0"/>
              <a:t>FSF</a:t>
            </a:r>
            <a:r>
              <a:rPr lang="ja-JP" altLang="en-US" sz="2400" dirty="0"/>
              <a:t>：</a:t>
            </a:r>
            <a:r>
              <a:rPr lang="en-US" altLang="ja-JP" sz="2400" dirty="0"/>
              <a:t>Free Software Foundation</a:t>
            </a:r>
            <a:r>
              <a:rPr lang="ja-JP" altLang="en-US" sz="2400" dirty="0"/>
              <a:t>）が公開している。</a:t>
            </a:r>
            <a:endParaRPr lang="en-US" altLang="ja-JP" sz="2400" dirty="0"/>
          </a:p>
        </p:txBody>
      </p:sp>
      <p:sp>
        <p:nvSpPr>
          <p:cNvPr id="3" name="テキスト ボックス 2">
            <a:extLst>
              <a:ext uri="{FF2B5EF4-FFF2-40B4-BE49-F238E27FC236}">
                <a16:creationId xmlns:a16="http://schemas.microsoft.com/office/drawing/2014/main" id="{8DD320A6-BF12-519F-7822-75DEFA1ED058}"/>
              </a:ext>
            </a:extLst>
          </p:cNvPr>
          <p:cNvSpPr txBox="1"/>
          <p:nvPr/>
        </p:nvSpPr>
        <p:spPr>
          <a:xfrm>
            <a:off x="2905017" y="4776785"/>
            <a:ext cx="7038622" cy="276999"/>
          </a:xfrm>
          <a:prstGeom prst="rect">
            <a:avLst/>
          </a:prstGeom>
          <a:noFill/>
        </p:spPr>
        <p:txBody>
          <a:bodyPr wrap="square">
            <a:spAutoFit/>
          </a:bodyPr>
          <a:lstStyle/>
          <a:p>
            <a:r>
              <a:rPr lang="ja-JP" altLang="en-US" sz="1200" dirty="0">
                <a:hlinkClick r:id="rId2"/>
              </a:rPr>
              <a:t>日本語 </a:t>
            </a:r>
            <a:r>
              <a:rPr lang="en-US" altLang="ja-JP" sz="1200" dirty="0">
                <a:hlinkClick r:id="rId2"/>
              </a:rPr>
              <a:t>— Free Software Foundation — Working together for free software (fsf.org)</a:t>
            </a:r>
            <a:endParaRPr lang="ja-JP" altLang="en-US" sz="1200" dirty="0"/>
          </a:p>
        </p:txBody>
      </p:sp>
      <p:pic>
        <p:nvPicPr>
          <p:cNvPr id="12290" name="Picture 2">
            <a:extLst>
              <a:ext uri="{FF2B5EF4-FFF2-40B4-BE49-F238E27FC236}">
                <a16:creationId xmlns:a16="http://schemas.microsoft.com/office/drawing/2014/main" id="{53FC5C71-975E-8699-7DA9-46B1C5379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9428" y="3707802"/>
            <a:ext cx="4190304" cy="48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8067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026540"/>
            <a:ext cx="10881360" cy="2123658"/>
          </a:xfrm>
          <a:prstGeom prst="rect">
            <a:avLst/>
          </a:prstGeom>
          <a:noFill/>
        </p:spPr>
        <p:txBody>
          <a:bodyPr wrap="square" rtlCol="0">
            <a:spAutoFit/>
          </a:bodyPr>
          <a:lstStyle/>
          <a:p>
            <a:r>
              <a:rPr lang="ja-JP" altLang="en-US" sz="2400" b="1" dirty="0">
                <a:solidFill>
                  <a:srgbClr val="FF0000"/>
                </a:solidFill>
              </a:rPr>
              <a:t>コピーレフト</a:t>
            </a:r>
            <a:endParaRPr lang="en-US" altLang="ja-JP" sz="2400" b="1" dirty="0">
              <a:solidFill>
                <a:srgbClr val="FF0000"/>
              </a:solidFill>
            </a:endParaRPr>
          </a:p>
          <a:p>
            <a:endParaRPr lang="en-US" altLang="ja-JP" sz="1200" dirty="0"/>
          </a:p>
          <a:p>
            <a:r>
              <a:rPr lang="ja-JP" altLang="en-US" sz="2400" dirty="0"/>
              <a:t>著作権に対する考え方で、</a:t>
            </a:r>
            <a:r>
              <a:rPr lang="ja-JP" altLang="en-US" sz="2400" b="1" dirty="0"/>
              <a:t>著作権を保持したまま、二次的著作物も含めて、すべての者が著作物を利用・再配布・改変できなければならない</a:t>
            </a:r>
            <a:r>
              <a:rPr lang="ja-JP" altLang="en-US" sz="2400" dirty="0"/>
              <a:t>というもの。ソフトウェアやその他の作品が共有の財産として維持され、誰でも自由に使用、編集、再配布できる環境を促進することが目的とされている。</a:t>
            </a:r>
            <a:endParaRPr lang="en-US" altLang="ja-JP" sz="2400" dirty="0"/>
          </a:p>
        </p:txBody>
      </p:sp>
      <p:sp>
        <p:nvSpPr>
          <p:cNvPr id="2" name="フローチャート: 結合子 1">
            <a:extLst>
              <a:ext uri="{FF2B5EF4-FFF2-40B4-BE49-F238E27FC236}">
                <a16:creationId xmlns:a16="http://schemas.microsoft.com/office/drawing/2014/main" id="{E4DAAC43-390A-752F-181A-6A9ED325EC7D}"/>
              </a:ext>
            </a:extLst>
          </p:cNvPr>
          <p:cNvSpPr/>
          <p:nvPr/>
        </p:nvSpPr>
        <p:spPr>
          <a:xfrm rot="10800000">
            <a:off x="4736388" y="3429000"/>
            <a:ext cx="1787701" cy="1633591"/>
          </a:xfrm>
          <a:prstGeom prst="flowChartConnector">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9600" dirty="0">
                <a:solidFill>
                  <a:schemeClr val="tx1"/>
                </a:solidFill>
              </a:rPr>
              <a:t>C</a:t>
            </a:r>
            <a:endParaRPr kumimoji="1" lang="ja-JP" altLang="en-US" sz="9600" dirty="0">
              <a:solidFill>
                <a:schemeClr val="tx1"/>
              </a:solidFill>
            </a:endParaRPr>
          </a:p>
        </p:txBody>
      </p:sp>
    </p:spTree>
    <p:extLst>
      <p:ext uri="{BB962C8B-B14F-4D97-AF65-F5344CB8AC3E}">
        <p14:creationId xmlns:p14="http://schemas.microsoft.com/office/powerpoint/2010/main" val="1663094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084218"/>
            <a:ext cx="10881360" cy="2123658"/>
          </a:xfrm>
          <a:prstGeom prst="rect">
            <a:avLst/>
          </a:prstGeom>
          <a:noFill/>
        </p:spPr>
        <p:txBody>
          <a:bodyPr wrap="square" rtlCol="0">
            <a:spAutoFit/>
          </a:bodyPr>
          <a:lstStyle/>
          <a:p>
            <a:r>
              <a:rPr lang="en-US" altLang="ja-JP" sz="2400" b="1" dirty="0">
                <a:solidFill>
                  <a:srgbClr val="FF0000"/>
                </a:solidFill>
              </a:rPr>
              <a:t> LATCH</a:t>
            </a:r>
            <a:r>
              <a:rPr lang="ja-JP" altLang="en-US" sz="2400" b="1" dirty="0">
                <a:solidFill>
                  <a:srgbClr val="FF0000"/>
                </a:solidFill>
              </a:rPr>
              <a:t>の法則</a:t>
            </a:r>
            <a:endParaRPr lang="en-US" altLang="ja-JP" sz="2400" b="1" dirty="0">
              <a:solidFill>
                <a:srgbClr val="FF0000"/>
              </a:solidFill>
            </a:endParaRPr>
          </a:p>
          <a:p>
            <a:endParaRPr lang="en-US" altLang="ja-JP" sz="1200" dirty="0"/>
          </a:p>
          <a:p>
            <a:r>
              <a:rPr lang="ja-JP" altLang="en-US" sz="2400" dirty="0"/>
              <a:t>リチャード・ソール・ワーマンによって提唱された、</a:t>
            </a:r>
            <a:r>
              <a:rPr lang="ja-JP" altLang="en-US" sz="2400" b="1" dirty="0"/>
              <a:t>情報を分類・整理するための</a:t>
            </a:r>
            <a:r>
              <a:rPr lang="en-US" altLang="ja-JP" sz="2400" b="1" dirty="0"/>
              <a:t>5</a:t>
            </a:r>
            <a:r>
              <a:rPr lang="ja-JP" altLang="en-US" sz="2400" b="1" dirty="0"/>
              <a:t>つの法則</a:t>
            </a:r>
            <a:r>
              <a:rPr lang="ja-JP" altLang="en-US" sz="2400" dirty="0"/>
              <a:t>のこと。この</a:t>
            </a:r>
            <a:r>
              <a:rPr lang="en-US" altLang="ja-JP" sz="2400" dirty="0"/>
              <a:t>5</a:t>
            </a:r>
            <a:r>
              <a:rPr lang="ja-JP" altLang="en-US" sz="2400" dirty="0"/>
              <a:t>つには、</a:t>
            </a:r>
            <a:r>
              <a:rPr lang="en-US" altLang="ja-JP" sz="2400" dirty="0"/>
              <a:t>Location</a:t>
            </a:r>
            <a:r>
              <a:rPr lang="ja-JP" altLang="en-US" sz="2400" dirty="0"/>
              <a:t>（場所）、</a:t>
            </a:r>
            <a:r>
              <a:rPr lang="en-US" altLang="ja-JP" sz="2400" dirty="0"/>
              <a:t>Alphabet</a:t>
            </a:r>
            <a:r>
              <a:rPr lang="ja-JP" altLang="en-US" sz="2400" dirty="0"/>
              <a:t>（アルファベット）、</a:t>
            </a:r>
            <a:r>
              <a:rPr lang="en-US" altLang="ja-JP" sz="2400" dirty="0"/>
              <a:t>Time</a:t>
            </a:r>
            <a:r>
              <a:rPr lang="ja-JP" altLang="en-US" sz="2400" dirty="0"/>
              <a:t>（時間）、</a:t>
            </a:r>
            <a:r>
              <a:rPr lang="en-US" altLang="ja-JP" sz="2400" dirty="0"/>
              <a:t>Category</a:t>
            </a:r>
            <a:r>
              <a:rPr lang="ja-JP" altLang="en-US" sz="2400" dirty="0"/>
              <a:t>（カテゴリ）、</a:t>
            </a:r>
            <a:r>
              <a:rPr lang="en-US" altLang="ja-JP" sz="2400" dirty="0"/>
              <a:t>Hierarchy</a:t>
            </a:r>
            <a:r>
              <a:rPr lang="ja-JP" altLang="en-US" sz="2400" dirty="0"/>
              <a:t>（階層）が含まれる。</a:t>
            </a:r>
            <a:endParaRPr lang="en-US" altLang="ja-JP" sz="2400" dirty="0"/>
          </a:p>
        </p:txBody>
      </p:sp>
      <p:graphicFrame>
        <p:nvGraphicFramePr>
          <p:cNvPr id="3" name="図表 2">
            <a:extLst>
              <a:ext uri="{FF2B5EF4-FFF2-40B4-BE49-F238E27FC236}">
                <a16:creationId xmlns:a16="http://schemas.microsoft.com/office/drawing/2014/main" id="{79873EB1-9663-49EB-343D-F8CAABAC7CC4}"/>
              </a:ext>
            </a:extLst>
          </p:cNvPr>
          <p:cNvGraphicFramePr/>
          <p:nvPr>
            <p:extLst>
              <p:ext uri="{D42A27DB-BD31-4B8C-83A1-F6EECF244321}">
                <p14:modId xmlns:p14="http://schemas.microsoft.com/office/powerpoint/2010/main" val="1483288041"/>
              </p:ext>
            </p:extLst>
          </p:nvPr>
        </p:nvGraphicFramePr>
        <p:xfrm>
          <a:off x="3793448" y="3150199"/>
          <a:ext cx="4302588" cy="27574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5191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084218"/>
            <a:ext cx="10881360" cy="1754326"/>
          </a:xfrm>
          <a:prstGeom prst="rect">
            <a:avLst/>
          </a:prstGeom>
          <a:noFill/>
        </p:spPr>
        <p:txBody>
          <a:bodyPr wrap="square" rtlCol="0">
            <a:spAutoFit/>
          </a:bodyPr>
          <a:lstStyle/>
          <a:p>
            <a:r>
              <a:rPr lang="ja-JP" altLang="en-US" sz="2400" b="1" dirty="0">
                <a:solidFill>
                  <a:srgbClr val="FF0000"/>
                </a:solidFill>
              </a:rPr>
              <a:t>レスポンシブル</a:t>
            </a:r>
            <a:r>
              <a:rPr lang="en-US" altLang="ja-JP" sz="2400" b="1" dirty="0">
                <a:solidFill>
                  <a:srgbClr val="FF0000"/>
                </a:solidFill>
              </a:rPr>
              <a:t>Web</a:t>
            </a:r>
            <a:r>
              <a:rPr lang="ja-JP" altLang="en-US" sz="2400" b="1" dirty="0">
                <a:solidFill>
                  <a:srgbClr val="FF0000"/>
                </a:solidFill>
              </a:rPr>
              <a:t>デザイン</a:t>
            </a:r>
            <a:endParaRPr lang="en-US" altLang="ja-JP" sz="2400" b="1" dirty="0">
              <a:solidFill>
                <a:srgbClr val="FF0000"/>
              </a:solidFill>
            </a:endParaRPr>
          </a:p>
          <a:p>
            <a:endParaRPr lang="en-US" altLang="ja-JP" sz="1200" dirty="0"/>
          </a:p>
          <a:p>
            <a:r>
              <a:rPr lang="ja-JP" altLang="en-US" sz="2400" b="1" dirty="0"/>
              <a:t>デバイスの画面サイズに依存しない</a:t>
            </a:r>
            <a:r>
              <a:rPr lang="en-US" altLang="ja-JP" sz="2400" dirty="0"/>
              <a:t>Web</a:t>
            </a:r>
            <a:r>
              <a:rPr lang="ja-JP" altLang="en-US" sz="2400" dirty="0"/>
              <a:t>サイトを構築する手法のこと。</a:t>
            </a:r>
            <a:endParaRPr lang="en-US" altLang="ja-JP" sz="2400" dirty="0"/>
          </a:p>
          <a:p>
            <a:r>
              <a:rPr lang="ja-JP" altLang="en-US" sz="2400" dirty="0"/>
              <a:t>ユーザーの利便性向上などが図れるが、表示速度が低下するというデメリットも存在する。</a:t>
            </a:r>
            <a:endParaRPr lang="en-US" altLang="ja-JP" sz="2400" dirty="0"/>
          </a:p>
        </p:txBody>
      </p:sp>
      <p:pic>
        <p:nvPicPr>
          <p:cNvPr id="13314" name="Picture 2">
            <a:extLst>
              <a:ext uri="{FF2B5EF4-FFF2-40B4-BE49-F238E27FC236}">
                <a16:creationId xmlns:a16="http://schemas.microsoft.com/office/drawing/2014/main" id="{2F502631-7502-7CD9-2189-109310B675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0042" y="2756351"/>
            <a:ext cx="2726933" cy="2726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9337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902119"/>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リスキリング（</a:t>
            </a:r>
            <a:r>
              <a:rPr lang="en-US" altLang="ja-JP" sz="2400" b="1" dirty="0">
                <a:solidFill>
                  <a:srgbClr val="FF0000"/>
                </a:solidFill>
                <a:latin typeface="游ゴシック" panose="020F0502020204030204"/>
                <a:ea typeface="游ゴシック" panose="020B0400000000000000" pitchFamily="50" charset="-128"/>
              </a:rPr>
              <a:t>Re-Skilling</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新しい職業に就くために、あるいは、今の職業で必要とされるスキルの大幅な変化に適応するために、必要なスキルを獲得する／させること</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。近年では、特に</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DX</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化のための新たなスキルの習得や、仕事の進め方が大幅に変わるであろう職業につくためのスキル習得を指すことが増えている。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2530" name="Picture 2">
            <a:extLst>
              <a:ext uri="{FF2B5EF4-FFF2-40B4-BE49-F238E27FC236}">
                <a16:creationId xmlns:a16="http://schemas.microsoft.com/office/drawing/2014/main" id="{00987661-6A4B-9311-86BE-B1C1E7C63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411" y="3192925"/>
            <a:ext cx="2762956" cy="276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2634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032848"/>
            <a:ext cx="10881360" cy="1754326"/>
          </a:xfrm>
          <a:prstGeom prst="rect">
            <a:avLst/>
          </a:prstGeom>
          <a:noFill/>
        </p:spPr>
        <p:txBody>
          <a:bodyPr wrap="square" rtlCol="0">
            <a:spAutoFit/>
          </a:bodyPr>
          <a:lstStyle/>
          <a:p>
            <a:r>
              <a:rPr lang="ja-JP" altLang="en-US" sz="2400" b="1" dirty="0">
                <a:solidFill>
                  <a:srgbClr val="FF0000"/>
                </a:solidFill>
              </a:rPr>
              <a:t>リダイレクト</a:t>
            </a:r>
            <a:endParaRPr lang="en-US" altLang="ja-JP" sz="2400" b="1" dirty="0">
              <a:solidFill>
                <a:srgbClr val="FF0000"/>
              </a:solidFill>
            </a:endParaRPr>
          </a:p>
          <a:p>
            <a:endParaRPr lang="en-US" altLang="ja-JP" sz="1200" dirty="0"/>
          </a:p>
          <a:p>
            <a:r>
              <a:rPr lang="ja-JP" altLang="en-US" sz="2400" dirty="0"/>
              <a:t>指定したウェブページから</a:t>
            </a:r>
            <a:r>
              <a:rPr lang="ja-JP" altLang="en-US" sz="2400" b="1" dirty="0"/>
              <a:t>自動的に他のウェブページに転送される</a:t>
            </a:r>
            <a:r>
              <a:rPr lang="ja-JP" altLang="en-US" sz="2400" dirty="0"/>
              <a:t>こと。</a:t>
            </a:r>
            <a:endParaRPr lang="en-US" altLang="ja-JP" sz="2400" dirty="0"/>
          </a:p>
          <a:p>
            <a:r>
              <a:rPr lang="en-US" altLang="ja-JP" sz="2400" dirty="0"/>
              <a:t>URL</a:t>
            </a:r>
            <a:r>
              <a:rPr lang="ja-JP" altLang="en-US" sz="2400" dirty="0"/>
              <a:t>リダイレクトとも呼ばれる。通常はウェブページの</a:t>
            </a:r>
            <a:r>
              <a:rPr lang="en-US" altLang="ja-JP" sz="2400" dirty="0"/>
              <a:t>URL</a:t>
            </a:r>
            <a:r>
              <a:rPr lang="ja-JP" altLang="en-US" sz="2400" dirty="0"/>
              <a:t>が変わったときに、元の</a:t>
            </a:r>
            <a:r>
              <a:rPr lang="en-US" altLang="ja-JP" sz="2400" dirty="0"/>
              <a:t>URL</a:t>
            </a:r>
            <a:r>
              <a:rPr lang="ja-JP" altLang="en-US" sz="2400" dirty="0"/>
              <a:t>から新しい</a:t>
            </a:r>
            <a:r>
              <a:rPr lang="en-US" altLang="ja-JP" sz="2400" dirty="0"/>
              <a:t>URL</a:t>
            </a:r>
            <a:r>
              <a:rPr lang="ja-JP" altLang="en-US" sz="2400" dirty="0"/>
              <a:t>へ誘導するときに用いられる。</a:t>
            </a:r>
            <a:endParaRPr lang="en-US" altLang="ja-JP" sz="2400" dirty="0"/>
          </a:p>
        </p:txBody>
      </p:sp>
      <p:pic>
        <p:nvPicPr>
          <p:cNvPr id="16386" name="Picture 2">
            <a:extLst>
              <a:ext uri="{FF2B5EF4-FFF2-40B4-BE49-F238E27FC236}">
                <a16:creationId xmlns:a16="http://schemas.microsoft.com/office/drawing/2014/main" id="{E5FBCE98-F79F-38A3-4E85-8ED988DD3D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607" y="2949539"/>
            <a:ext cx="2655013" cy="265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802546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032848"/>
            <a:ext cx="10881360" cy="2123658"/>
          </a:xfrm>
          <a:prstGeom prst="rect">
            <a:avLst/>
          </a:prstGeom>
          <a:noFill/>
        </p:spPr>
        <p:txBody>
          <a:bodyPr wrap="square" rtlCol="0">
            <a:spAutoFit/>
          </a:bodyPr>
          <a:lstStyle/>
          <a:p>
            <a:r>
              <a:rPr lang="ja-JP" altLang="en-US" sz="2400" b="1" dirty="0">
                <a:solidFill>
                  <a:srgbClr val="FF0000"/>
                </a:solidFill>
              </a:rPr>
              <a:t>複合現実（</a:t>
            </a:r>
            <a:r>
              <a:rPr lang="en-US" altLang="ja-JP" sz="2400" b="1" dirty="0">
                <a:solidFill>
                  <a:srgbClr val="FF0000"/>
                </a:solidFill>
              </a:rPr>
              <a:t>MR</a:t>
            </a:r>
            <a:r>
              <a:rPr lang="ja-JP" altLang="en-US" sz="2400" b="1" dirty="0">
                <a:solidFill>
                  <a:srgbClr val="FF0000"/>
                </a:solidFill>
              </a:rPr>
              <a:t>：</a:t>
            </a:r>
            <a:r>
              <a:rPr lang="en-US" altLang="ja-JP" sz="2400" b="1" dirty="0">
                <a:solidFill>
                  <a:srgbClr val="FF0000"/>
                </a:solidFill>
              </a:rPr>
              <a:t>Mixed Reality</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現実世界と仮想世界を合成させて相互に影響し合う空間を作り出す技術やツール</a:t>
            </a:r>
            <a:r>
              <a:rPr lang="ja-JP" altLang="en-US" sz="2400" dirty="0"/>
              <a:t>のこと。カメラやセンサーを活用することで、現実世界に投影された仮想世界のオブジェクトをあらゆる角度から見たり、触れて操作したりすることができる。</a:t>
            </a:r>
            <a:endParaRPr lang="en-US" altLang="ja-JP" sz="2400" dirty="0"/>
          </a:p>
        </p:txBody>
      </p:sp>
      <p:pic>
        <p:nvPicPr>
          <p:cNvPr id="17412" name="Picture 4">
            <a:extLst>
              <a:ext uri="{FF2B5EF4-FFF2-40B4-BE49-F238E27FC236}">
                <a16:creationId xmlns:a16="http://schemas.microsoft.com/office/drawing/2014/main" id="{DE867AFA-567D-59DF-7039-C0DF3AFE56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8655" y="2902383"/>
            <a:ext cx="2771899" cy="27718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88352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a:extLst>
              <a:ext uri="{FF2B5EF4-FFF2-40B4-BE49-F238E27FC236}">
                <a16:creationId xmlns:a16="http://schemas.microsoft.com/office/drawing/2014/main" id="{28401A8D-DAA9-0210-5654-CB01EEEB09BC}"/>
              </a:ext>
            </a:extLst>
          </p:cNvPr>
          <p:cNvSpPr txBox="1"/>
          <p:nvPr/>
        </p:nvSpPr>
        <p:spPr>
          <a:xfrm>
            <a:off x="655320" y="1032848"/>
            <a:ext cx="10881360" cy="1754326"/>
          </a:xfrm>
          <a:prstGeom prst="rect">
            <a:avLst/>
          </a:prstGeom>
          <a:noFill/>
        </p:spPr>
        <p:txBody>
          <a:bodyPr wrap="square" rtlCol="0">
            <a:spAutoFit/>
          </a:bodyPr>
          <a:lstStyle/>
          <a:p>
            <a:r>
              <a:rPr lang="ja-JP" altLang="en-US" sz="2400" b="1" dirty="0">
                <a:solidFill>
                  <a:srgbClr val="FF0000"/>
                </a:solidFill>
              </a:rPr>
              <a:t>メタバース</a:t>
            </a:r>
            <a:endParaRPr lang="en-US" altLang="ja-JP" sz="2400" b="1" dirty="0">
              <a:solidFill>
                <a:srgbClr val="FF0000"/>
              </a:solidFill>
            </a:endParaRPr>
          </a:p>
          <a:p>
            <a:endParaRPr lang="en-US" altLang="ja-JP" sz="1200" dirty="0"/>
          </a:p>
          <a:p>
            <a:r>
              <a:rPr lang="ja-JP" altLang="en-US" sz="2400" b="1" dirty="0"/>
              <a:t>インターネット上の仮想空間</a:t>
            </a:r>
            <a:r>
              <a:rPr lang="ja-JP" altLang="en-US" sz="2400" dirty="0"/>
              <a:t>のこと。</a:t>
            </a:r>
            <a:r>
              <a:rPr lang="en-US" altLang="ja-JP" sz="2400" dirty="0"/>
              <a:t>3</a:t>
            </a:r>
            <a:r>
              <a:rPr lang="ja-JP" altLang="en-US" sz="2400" dirty="0"/>
              <a:t>次元で構成された仮想空間の中で、　自分自身の分身であるアバターを介して自由に動き回り、他者と交流し、商品やサービスの売買など様々なことを体験できる。</a:t>
            </a:r>
            <a:endParaRPr lang="en-US" altLang="ja-JP" sz="2400" dirty="0"/>
          </a:p>
        </p:txBody>
      </p:sp>
      <p:pic>
        <p:nvPicPr>
          <p:cNvPr id="18434" name="Picture 2">
            <a:extLst>
              <a:ext uri="{FF2B5EF4-FFF2-40B4-BE49-F238E27FC236}">
                <a16:creationId xmlns:a16="http://schemas.microsoft.com/office/drawing/2014/main" id="{590B93E1-9609-4776-B13F-AA9746723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3606" y="2861914"/>
            <a:ext cx="2809127" cy="2809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155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65AAA0-60AD-89E7-5758-07BBB52982CE}"/>
              </a:ext>
            </a:extLst>
          </p:cNvPr>
          <p:cNvSpPr>
            <a:spLocks noGrp="1"/>
          </p:cNvSpPr>
          <p:nvPr>
            <p:ph type="title"/>
          </p:nvPr>
        </p:nvSpPr>
        <p:spPr>
          <a:xfrm>
            <a:off x="838200" y="2686295"/>
            <a:ext cx="10515600" cy="1325563"/>
          </a:xfrm>
        </p:spPr>
        <p:txBody>
          <a:bodyPr/>
          <a:lstStyle/>
          <a:p>
            <a:pPr algn="ctr"/>
            <a:r>
              <a:rPr kumimoji="1" lang="ja-JP" altLang="en-US" b="1" dirty="0">
                <a:solidFill>
                  <a:srgbClr val="0070C0"/>
                </a:solidFill>
                <a:latin typeface="+mn-ea"/>
                <a:ea typeface="+mn-ea"/>
              </a:rPr>
              <a:t>情報セキュリティ</a:t>
            </a:r>
          </a:p>
        </p:txBody>
      </p:sp>
    </p:spTree>
    <p:extLst>
      <p:ext uri="{BB962C8B-B14F-4D97-AF65-F5344CB8AC3E}">
        <p14:creationId xmlns:p14="http://schemas.microsoft.com/office/powerpoint/2010/main" val="12691959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1" y="695471"/>
            <a:ext cx="11163213" cy="2154436"/>
          </a:xfrm>
          <a:prstGeom prst="rect">
            <a:avLst/>
          </a:prstGeom>
          <a:noFill/>
        </p:spPr>
        <p:txBody>
          <a:bodyPr wrap="square" rtlCol="0">
            <a:spAutoFit/>
          </a:bodyPr>
          <a:lstStyle/>
          <a:p>
            <a:r>
              <a:rPr lang="ja-JP" altLang="en-US" sz="2400" b="1" dirty="0">
                <a:solidFill>
                  <a:srgbClr val="FF0000"/>
                </a:solidFill>
              </a:rPr>
              <a:t>二重脅迫（ダブルエクストーション）</a:t>
            </a:r>
            <a:endParaRPr lang="en-US" altLang="ja-JP" sz="2400" b="1" dirty="0">
              <a:solidFill>
                <a:srgbClr val="FF0000"/>
              </a:solidFill>
            </a:endParaRPr>
          </a:p>
          <a:p>
            <a:endParaRPr lang="en-US" altLang="ja-JP" sz="1200" dirty="0"/>
          </a:p>
          <a:p>
            <a:r>
              <a:rPr lang="ja-JP" altLang="en-US" sz="2400" dirty="0"/>
              <a:t>通常のランサムウェアは被害者のデータを暗号化して、復号化ツールと引き換えに支払いを要求するが、二重恐喝は、被害者のデータを暗号化し身代金の支払いも要求するが、さらに</a:t>
            </a:r>
            <a:r>
              <a:rPr lang="ja-JP" altLang="en-US" sz="2400" b="1" dirty="0"/>
              <a:t>被害者のデータを暗号化前にコピーしておき、そのデータをオンラインで公開しないようにするための支払いも要求する</a:t>
            </a:r>
            <a:r>
              <a:rPr lang="ja-JP" altLang="en-US" sz="2400" dirty="0"/>
              <a:t>。</a:t>
            </a:r>
            <a:endParaRPr lang="en-US" altLang="ja-JP" sz="2400" dirty="0"/>
          </a:p>
        </p:txBody>
      </p:sp>
      <p:pic>
        <p:nvPicPr>
          <p:cNvPr id="3" name="図 2">
            <a:extLst>
              <a:ext uri="{FF2B5EF4-FFF2-40B4-BE49-F238E27FC236}">
                <a16:creationId xmlns:a16="http://schemas.microsoft.com/office/drawing/2014/main" id="{E796D187-51C6-EB6F-B0CC-2E9E07BFE961}"/>
              </a:ext>
            </a:extLst>
          </p:cNvPr>
          <p:cNvPicPr>
            <a:picLocks noChangeAspect="1"/>
          </p:cNvPicPr>
          <p:nvPr/>
        </p:nvPicPr>
        <p:blipFill>
          <a:blip r:embed="rId2"/>
          <a:stretch>
            <a:fillRect/>
          </a:stretch>
        </p:blipFill>
        <p:spPr>
          <a:xfrm>
            <a:off x="3775095" y="3049863"/>
            <a:ext cx="4160152" cy="3344239"/>
          </a:xfrm>
          <a:prstGeom prst="rect">
            <a:avLst/>
          </a:prstGeom>
        </p:spPr>
      </p:pic>
      <p:sp>
        <p:nvSpPr>
          <p:cNvPr id="6" name="テキスト ボックス 5">
            <a:extLst>
              <a:ext uri="{FF2B5EF4-FFF2-40B4-BE49-F238E27FC236}">
                <a16:creationId xmlns:a16="http://schemas.microsoft.com/office/drawing/2014/main" id="{611CDDF9-62AC-B2F6-0F0E-FC44CA898D5E}"/>
              </a:ext>
            </a:extLst>
          </p:cNvPr>
          <p:cNvSpPr txBox="1"/>
          <p:nvPr/>
        </p:nvSpPr>
        <p:spPr>
          <a:xfrm>
            <a:off x="8048977" y="4324823"/>
            <a:ext cx="2246489" cy="1169551"/>
          </a:xfrm>
          <a:prstGeom prst="rect">
            <a:avLst/>
          </a:prstGeom>
          <a:noFill/>
        </p:spPr>
        <p:txBody>
          <a:bodyPr wrap="square">
            <a:spAutoFit/>
          </a:bodyPr>
          <a:lstStyle/>
          <a:p>
            <a:r>
              <a:rPr lang="ja-JP" altLang="en-US" sz="1400" dirty="0">
                <a:hlinkClick r:id="rId3"/>
              </a:rPr>
              <a:t>ランサムウェア、あなたの会社も標的に？　被害を防ぐためにやるべきこと </a:t>
            </a:r>
            <a:r>
              <a:rPr lang="en-US" altLang="ja-JP" sz="1400" dirty="0">
                <a:hlinkClick r:id="rId3"/>
              </a:rPr>
              <a:t>| </a:t>
            </a:r>
            <a:r>
              <a:rPr lang="ja-JP" altLang="en-US" sz="1400" dirty="0">
                <a:hlinkClick r:id="rId3"/>
              </a:rPr>
              <a:t>政府広報オンライン </a:t>
            </a:r>
            <a:r>
              <a:rPr lang="en-US" altLang="ja-JP" sz="1400" dirty="0">
                <a:hlinkClick r:id="rId3"/>
              </a:rPr>
              <a:t>(gov-online.go.jp)</a:t>
            </a:r>
            <a:endParaRPr lang="ja-JP" altLang="en-US" sz="1400" dirty="0"/>
          </a:p>
        </p:txBody>
      </p:sp>
    </p:spTree>
    <p:extLst>
      <p:ext uri="{BB962C8B-B14F-4D97-AF65-F5344CB8AC3E}">
        <p14:creationId xmlns:p14="http://schemas.microsoft.com/office/powerpoint/2010/main" val="32065446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496877"/>
            <a:ext cx="11163213" cy="3262432"/>
          </a:xfrm>
          <a:prstGeom prst="rect">
            <a:avLst/>
          </a:prstGeom>
          <a:noFill/>
        </p:spPr>
        <p:txBody>
          <a:bodyPr wrap="square" rtlCol="0">
            <a:spAutoFit/>
          </a:bodyPr>
          <a:lstStyle/>
          <a:p>
            <a:r>
              <a:rPr lang="ja-JP" altLang="en-US" sz="2400" b="1" dirty="0">
                <a:solidFill>
                  <a:srgbClr val="FF0000"/>
                </a:solidFill>
              </a:rPr>
              <a:t>クレデンシャルスタッフィング攻撃（</a:t>
            </a:r>
            <a:r>
              <a:rPr lang="en-US" altLang="ja-JP" sz="2400" b="1" dirty="0">
                <a:solidFill>
                  <a:srgbClr val="FF0000"/>
                </a:solidFill>
              </a:rPr>
              <a:t>Credential Stuffing</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盗まれたアカウント資格情報</a:t>
            </a:r>
            <a:r>
              <a:rPr lang="ja-JP" altLang="en-US" sz="2400" dirty="0"/>
              <a:t>で</a:t>
            </a:r>
            <a:r>
              <a:rPr lang="en-US" altLang="ja-JP" sz="2400" dirty="0"/>
              <a:t>Web</a:t>
            </a:r>
            <a:r>
              <a:rPr lang="ja-JP" altLang="en-US" sz="2400" dirty="0"/>
              <a:t>アプリケーションなどのサービスに大規模な</a:t>
            </a:r>
            <a:r>
              <a:rPr lang="ja-JP" altLang="en-US" sz="2400" b="1" dirty="0"/>
              <a:t>自動ログイン要求</a:t>
            </a:r>
            <a:r>
              <a:rPr lang="ja-JP" altLang="en-US" sz="2400" dirty="0"/>
              <a:t>をおこなうことで、ユーザアカウントへの不正アクセスを試みる攻撃の一種である。アカウント資格情報は通常、ユーザ名や電子メールアドレスと対応するパスワードリストで構成される。</a:t>
            </a:r>
            <a:r>
              <a:rPr lang="ja-JP" altLang="en-US" sz="2400" b="1" dirty="0"/>
              <a:t>クレデンシャル（認証情報）</a:t>
            </a:r>
            <a:r>
              <a:rPr lang="ja-JP" altLang="en-US" sz="2400" dirty="0"/>
              <a:t>を使い</a:t>
            </a:r>
            <a:r>
              <a:rPr lang="ja-JP" altLang="en-US" sz="2400" b="1" dirty="0"/>
              <a:t>スタッフィング（総当たり的に検証する）</a:t>
            </a:r>
            <a:r>
              <a:rPr lang="ja-JP" altLang="en-US" sz="2400" dirty="0"/>
              <a:t>することからクレデンシャルスタッフィング攻撃と呼ばれる。「クレデンシャルスタッフィング攻撃」は</a:t>
            </a:r>
            <a:r>
              <a:rPr lang="ja-JP" altLang="en-US" sz="2400" b="1" dirty="0"/>
              <a:t>ロボット</a:t>
            </a:r>
            <a:r>
              <a:rPr lang="ja-JP" altLang="en-US" sz="2400" dirty="0"/>
              <a:t>が行い、「パスワードリスト攻撃」は</a:t>
            </a:r>
            <a:r>
              <a:rPr lang="ja-JP" altLang="en-US" sz="2400" b="1" dirty="0"/>
              <a:t>手動</a:t>
            </a:r>
            <a:r>
              <a:rPr lang="ja-JP" altLang="en-US" sz="2400" dirty="0"/>
              <a:t>で行うのが異なる点である。</a:t>
            </a:r>
            <a:endParaRPr lang="en-US" altLang="ja-JP" sz="2400" dirty="0"/>
          </a:p>
        </p:txBody>
      </p:sp>
      <p:pic>
        <p:nvPicPr>
          <p:cNvPr id="2" name="Picture 2">
            <a:extLst>
              <a:ext uri="{FF2B5EF4-FFF2-40B4-BE49-F238E27FC236}">
                <a16:creationId xmlns:a16="http://schemas.microsoft.com/office/drawing/2014/main" id="{380948DA-39D2-9D28-A616-F955C8948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043" y="4219223"/>
            <a:ext cx="1201764" cy="158136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0270669-054C-76B0-B4C0-D01C394805F1}"/>
              </a:ext>
            </a:extLst>
          </p:cNvPr>
          <p:cNvSpPr txBox="1"/>
          <p:nvPr/>
        </p:nvSpPr>
        <p:spPr>
          <a:xfrm>
            <a:off x="1812616" y="5800588"/>
            <a:ext cx="1928918" cy="646331"/>
          </a:xfrm>
          <a:prstGeom prst="rect">
            <a:avLst/>
          </a:prstGeom>
          <a:noFill/>
        </p:spPr>
        <p:txBody>
          <a:bodyPr wrap="square">
            <a:spAutoFit/>
          </a:bodyPr>
          <a:lstStyle/>
          <a:p>
            <a:pPr algn="ctr"/>
            <a:r>
              <a:rPr lang="ja-JP" altLang="en-US" b="1" dirty="0"/>
              <a:t>認証情報を</a:t>
            </a:r>
            <a:endParaRPr lang="en-US" altLang="ja-JP" b="1" dirty="0"/>
          </a:p>
          <a:p>
            <a:pPr algn="ctr"/>
            <a:r>
              <a:rPr lang="ja-JP" altLang="en-US" b="1" dirty="0"/>
              <a:t>取得した攻撃者</a:t>
            </a:r>
            <a:endParaRPr lang="en-US" altLang="ja-JP" sz="1800" b="1" dirty="0"/>
          </a:p>
        </p:txBody>
      </p:sp>
      <p:sp>
        <p:nvSpPr>
          <p:cNvPr id="5" name="矢印: 右 4">
            <a:extLst>
              <a:ext uri="{FF2B5EF4-FFF2-40B4-BE49-F238E27FC236}">
                <a16:creationId xmlns:a16="http://schemas.microsoft.com/office/drawing/2014/main" id="{BF609124-CDF4-0C06-DF64-4A3880D41F52}"/>
              </a:ext>
            </a:extLst>
          </p:cNvPr>
          <p:cNvSpPr/>
          <p:nvPr/>
        </p:nvSpPr>
        <p:spPr>
          <a:xfrm>
            <a:off x="3499556" y="4888089"/>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70" name="Picture 2">
            <a:extLst>
              <a:ext uri="{FF2B5EF4-FFF2-40B4-BE49-F238E27FC236}">
                <a16:creationId xmlns:a16="http://schemas.microsoft.com/office/drawing/2014/main" id="{0D0797DD-5C79-5517-AF16-46B508E56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793" y="3973437"/>
            <a:ext cx="1155976" cy="10939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3CBE439-3653-0B04-7D3E-07D23A2F6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805" y="4893265"/>
            <a:ext cx="1155976" cy="1093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28C0B00-FF56-5C63-2E39-065FE78C6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064" y="4893265"/>
            <a:ext cx="1155976" cy="109393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DF4324C-2041-0EFA-7131-E789B42F5798}"/>
              </a:ext>
            </a:extLst>
          </p:cNvPr>
          <p:cNvSpPr txBox="1"/>
          <p:nvPr/>
        </p:nvSpPr>
        <p:spPr>
          <a:xfrm>
            <a:off x="4761964" y="6034105"/>
            <a:ext cx="1928918" cy="369332"/>
          </a:xfrm>
          <a:prstGeom prst="rect">
            <a:avLst/>
          </a:prstGeom>
          <a:noFill/>
        </p:spPr>
        <p:txBody>
          <a:bodyPr wrap="square">
            <a:spAutoFit/>
          </a:bodyPr>
          <a:lstStyle/>
          <a:p>
            <a:pPr algn="ctr"/>
            <a:r>
              <a:rPr lang="en-US" altLang="ja-JP" b="1" dirty="0"/>
              <a:t>BOT</a:t>
            </a:r>
            <a:r>
              <a:rPr lang="ja-JP" altLang="en-US" b="1" dirty="0"/>
              <a:t>ネット</a:t>
            </a:r>
            <a:endParaRPr lang="en-US" altLang="ja-JP" sz="1800" b="1" dirty="0"/>
          </a:p>
        </p:txBody>
      </p:sp>
      <p:sp>
        <p:nvSpPr>
          <p:cNvPr id="10" name="矢印: 右 9">
            <a:extLst>
              <a:ext uri="{FF2B5EF4-FFF2-40B4-BE49-F238E27FC236}">
                <a16:creationId xmlns:a16="http://schemas.microsoft.com/office/drawing/2014/main" id="{055636AD-FF6A-9C54-418D-3B8B7FC89F55}"/>
              </a:ext>
            </a:extLst>
          </p:cNvPr>
          <p:cNvSpPr/>
          <p:nvPr/>
        </p:nvSpPr>
        <p:spPr>
          <a:xfrm>
            <a:off x="7353767" y="4480612"/>
            <a:ext cx="785522" cy="27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030F5A9-44AE-51DE-B7C5-B43565694C40}"/>
              </a:ext>
            </a:extLst>
          </p:cNvPr>
          <p:cNvSpPr/>
          <p:nvPr/>
        </p:nvSpPr>
        <p:spPr>
          <a:xfrm>
            <a:off x="7353767" y="4987787"/>
            <a:ext cx="785522" cy="27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8CB6ACE-9B6A-C46F-87CE-6F6005D5ADE5}"/>
              </a:ext>
            </a:extLst>
          </p:cNvPr>
          <p:cNvSpPr/>
          <p:nvPr/>
        </p:nvSpPr>
        <p:spPr>
          <a:xfrm>
            <a:off x="7353767" y="5528578"/>
            <a:ext cx="785522" cy="27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72" name="Picture 4">
            <a:extLst>
              <a:ext uri="{FF2B5EF4-FFF2-40B4-BE49-F238E27FC236}">
                <a16:creationId xmlns:a16="http://schemas.microsoft.com/office/drawing/2014/main" id="{61F16521-ECA8-6C30-4C93-C893EF050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0468" y="3973437"/>
            <a:ext cx="2193524" cy="187272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370006AD-80A5-06F3-B634-B2BAD8050CAE}"/>
              </a:ext>
            </a:extLst>
          </p:cNvPr>
          <p:cNvSpPr txBox="1"/>
          <p:nvPr/>
        </p:nvSpPr>
        <p:spPr>
          <a:xfrm>
            <a:off x="8450468" y="5827477"/>
            <a:ext cx="2242941" cy="646331"/>
          </a:xfrm>
          <a:prstGeom prst="rect">
            <a:avLst/>
          </a:prstGeom>
          <a:noFill/>
        </p:spPr>
        <p:txBody>
          <a:bodyPr wrap="square">
            <a:spAutoFit/>
          </a:bodyPr>
          <a:lstStyle/>
          <a:p>
            <a:pPr algn="ctr"/>
            <a:r>
              <a:rPr lang="ja-JP" altLang="en-US" b="1" dirty="0"/>
              <a:t>ハッキングされた</a:t>
            </a:r>
            <a:endParaRPr lang="en-US" altLang="ja-JP" b="1" dirty="0"/>
          </a:p>
          <a:p>
            <a:pPr algn="ctr"/>
            <a:r>
              <a:rPr lang="ja-JP" altLang="en-US" sz="1800" b="1" dirty="0"/>
              <a:t>ネットワーク</a:t>
            </a:r>
            <a:endParaRPr lang="en-US" altLang="ja-JP" sz="1800" b="1" dirty="0"/>
          </a:p>
        </p:txBody>
      </p:sp>
    </p:spTree>
    <p:extLst>
      <p:ext uri="{BB962C8B-B14F-4D97-AF65-F5344CB8AC3E}">
        <p14:creationId xmlns:p14="http://schemas.microsoft.com/office/powerpoint/2010/main" val="63039264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486152"/>
            <a:ext cx="11163213" cy="2862322"/>
          </a:xfrm>
          <a:prstGeom prst="rect">
            <a:avLst/>
          </a:prstGeom>
          <a:noFill/>
        </p:spPr>
        <p:txBody>
          <a:bodyPr wrap="square" rtlCol="0">
            <a:spAutoFit/>
          </a:bodyPr>
          <a:lstStyle/>
          <a:p>
            <a:r>
              <a:rPr lang="ja-JP" altLang="en-US" sz="2400" b="1" dirty="0">
                <a:solidFill>
                  <a:srgbClr val="FF0000"/>
                </a:solidFill>
              </a:rPr>
              <a:t>バッファオーバーフロー攻撃</a:t>
            </a:r>
            <a:endParaRPr lang="en-US" altLang="ja-JP" sz="2400" b="1" dirty="0">
              <a:solidFill>
                <a:srgbClr val="FF0000"/>
              </a:solidFill>
            </a:endParaRPr>
          </a:p>
          <a:p>
            <a:endParaRPr lang="en-US" altLang="ja-JP" sz="1200" dirty="0"/>
          </a:p>
          <a:p>
            <a:r>
              <a:rPr lang="ja-JP" altLang="en-US" sz="2400" dirty="0"/>
              <a:t>ウェブアプリケーションを含む、あらゆるプログラムは、指示された処理を行うためにメモリ上に自身が使用する領域を確保する。プログラムが入力されたデータを適切に扱わない場合、</a:t>
            </a:r>
            <a:r>
              <a:rPr lang="ja-JP" altLang="en-US" sz="2400" b="1" dirty="0"/>
              <a:t>プログラムが確保したメモリの領域を超えて領域外のメモリを上書きされ、意図しないコードを実行してしまう可能性</a:t>
            </a:r>
            <a:r>
              <a:rPr lang="ja-JP" altLang="en-US" sz="2400" dirty="0"/>
              <a:t>がある。このような問題を「バッファオーバーフローの脆弱性」と呼び、この問題を悪用した攻撃を「バッファオーバーフロー攻撃」と呼ぶ。</a:t>
            </a:r>
            <a:endParaRPr lang="en-US" altLang="ja-JP" sz="2400" dirty="0"/>
          </a:p>
        </p:txBody>
      </p:sp>
      <p:pic>
        <p:nvPicPr>
          <p:cNvPr id="20482" name="Picture 2" descr="バッファオーバーフロー">
            <a:extLst>
              <a:ext uri="{FF2B5EF4-FFF2-40B4-BE49-F238E27FC236}">
                <a16:creationId xmlns:a16="http://schemas.microsoft.com/office/drawing/2014/main" id="{C79516AF-B871-69FF-0D84-58EF41FB8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8102" y="3348474"/>
            <a:ext cx="4957668" cy="2384055"/>
          </a:xfrm>
          <a:prstGeom prst="rect">
            <a:avLst/>
          </a:prstGeom>
          <a:noFill/>
          <a:extLst>
            <a:ext uri="{909E8E84-426E-40DD-AFC4-6F175D3DCCD1}">
              <a14:hiddenFill xmlns:a14="http://schemas.microsoft.com/office/drawing/2010/main">
                <a:solidFill>
                  <a:srgbClr val="FFFFFF"/>
                </a:solidFill>
              </a14:hiddenFill>
            </a:ext>
          </a:extLst>
        </p:spPr>
      </p:pic>
      <p:sp>
        <p:nvSpPr>
          <p:cNvPr id="16" name="テキスト ボックス 15">
            <a:extLst>
              <a:ext uri="{FF2B5EF4-FFF2-40B4-BE49-F238E27FC236}">
                <a16:creationId xmlns:a16="http://schemas.microsoft.com/office/drawing/2014/main" id="{9CF6B6F6-FE05-2D26-1036-26D928FF7678}"/>
              </a:ext>
            </a:extLst>
          </p:cNvPr>
          <p:cNvSpPr txBox="1"/>
          <p:nvPr/>
        </p:nvSpPr>
        <p:spPr>
          <a:xfrm>
            <a:off x="3293721" y="5789104"/>
            <a:ext cx="6097712" cy="276999"/>
          </a:xfrm>
          <a:prstGeom prst="rect">
            <a:avLst/>
          </a:prstGeom>
          <a:noFill/>
        </p:spPr>
        <p:txBody>
          <a:bodyPr wrap="square">
            <a:spAutoFit/>
          </a:bodyPr>
          <a:lstStyle/>
          <a:p>
            <a:r>
              <a:rPr lang="ja-JP" altLang="en-US" sz="1200" dirty="0"/>
              <a:t>（出典）</a:t>
            </a:r>
            <a:r>
              <a:rPr lang="en-US" altLang="ja-JP" sz="1200" dirty="0"/>
              <a:t>IPA</a:t>
            </a:r>
            <a:r>
              <a:rPr lang="ja-JP" altLang="en-US" sz="1200" dirty="0"/>
              <a:t>：安全なウェブサイトの作り方 </a:t>
            </a:r>
            <a:r>
              <a:rPr lang="en-US" altLang="ja-JP" sz="1200" dirty="0"/>
              <a:t>- 1.10 </a:t>
            </a:r>
            <a:r>
              <a:rPr lang="ja-JP" altLang="en-US" sz="1200" dirty="0"/>
              <a:t>バッファオーバーフロー</a:t>
            </a:r>
          </a:p>
        </p:txBody>
      </p:sp>
    </p:spTree>
    <p:extLst>
      <p:ext uri="{BB962C8B-B14F-4D97-AF65-F5344CB8AC3E}">
        <p14:creationId xmlns:p14="http://schemas.microsoft.com/office/powerpoint/2010/main" val="8835901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820494"/>
            <a:ext cx="11163213" cy="1785104"/>
          </a:xfrm>
          <a:prstGeom prst="rect">
            <a:avLst/>
          </a:prstGeom>
          <a:noFill/>
        </p:spPr>
        <p:txBody>
          <a:bodyPr wrap="square" rtlCol="0">
            <a:spAutoFit/>
          </a:bodyPr>
          <a:lstStyle/>
          <a:p>
            <a:r>
              <a:rPr lang="ja-JP" altLang="en-US" sz="2400" b="1" dirty="0">
                <a:solidFill>
                  <a:srgbClr val="FF0000"/>
                </a:solidFill>
              </a:rPr>
              <a:t>オープンリレー（第三者中継）</a:t>
            </a:r>
            <a:endParaRPr lang="en-US" altLang="ja-JP" sz="2400" b="1" dirty="0">
              <a:solidFill>
                <a:srgbClr val="FF0000"/>
              </a:solidFill>
            </a:endParaRPr>
          </a:p>
          <a:p>
            <a:endParaRPr lang="en-US" altLang="ja-JP" sz="1200" dirty="0"/>
          </a:p>
          <a:p>
            <a:r>
              <a:rPr lang="ja-JP" altLang="en-US" sz="2400" dirty="0"/>
              <a:t>メール送信サーバ（</a:t>
            </a:r>
            <a:r>
              <a:rPr lang="en-US" altLang="ja-JP" sz="2400" dirty="0"/>
              <a:t>SMTP</a:t>
            </a:r>
            <a:r>
              <a:rPr lang="ja-JP" altLang="en-US" sz="2400" dirty="0"/>
              <a:t>サーバ）が、外部からの送信依頼を受け付けること。特に、何の制限も無く誰でも</a:t>
            </a:r>
            <a:r>
              <a:rPr lang="ja-JP" altLang="en-US" sz="2400" b="1" dirty="0"/>
              <a:t>自由にメールを送信できるよう開放している</a:t>
            </a:r>
            <a:r>
              <a:rPr lang="ja-JP" altLang="en-US" sz="2400" dirty="0"/>
              <a:t>状態。迷惑メールやウイルスメールの送信に悪用されるため好ましくないとされる。</a:t>
            </a:r>
            <a:endParaRPr lang="en-US" altLang="ja-JP" sz="2400" dirty="0"/>
          </a:p>
        </p:txBody>
      </p:sp>
      <p:pic>
        <p:nvPicPr>
          <p:cNvPr id="2" name="Picture 8">
            <a:extLst>
              <a:ext uri="{FF2B5EF4-FFF2-40B4-BE49-F238E27FC236}">
                <a16:creationId xmlns:a16="http://schemas.microsoft.com/office/drawing/2014/main" id="{3D60C127-D564-8F92-4673-8C1AE9C31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218" y="2925376"/>
            <a:ext cx="1698804" cy="158608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812CD36-0056-5645-68BC-B5056D3C9ABC}"/>
              </a:ext>
            </a:extLst>
          </p:cNvPr>
          <p:cNvSpPr txBox="1"/>
          <p:nvPr/>
        </p:nvSpPr>
        <p:spPr>
          <a:xfrm>
            <a:off x="2448161" y="4411975"/>
            <a:ext cx="1928918" cy="646331"/>
          </a:xfrm>
          <a:prstGeom prst="rect">
            <a:avLst/>
          </a:prstGeom>
          <a:noFill/>
        </p:spPr>
        <p:txBody>
          <a:bodyPr wrap="square">
            <a:spAutoFit/>
          </a:bodyPr>
          <a:lstStyle/>
          <a:p>
            <a:pPr algn="ctr"/>
            <a:r>
              <a:rPr lang="ja-JP" altLang="en-US" b="1" dirty="0"/>
              <a:t>送信者</a:t>
            </a:r>
            <a:endParaRPr lang="en-US" altLang="ja-JP" b="1" dirty="0"/>
          </a:p>
          <a:p>
            <a:pPr algn="ctr"/>
            <a:r>
              <a:rPr lang="ja-JP" altLang="en-US" b="1" dirty="0"/>
              <a:t>メール</a:t>
            </a:r>
            <a:r>
              <a:rPr lang="ja-JP" altLang="en-US" sz="1800" b="1" dirty="0"/>
              <a:t>サーバ</a:t>
            </a:r>
            <a:endParaRPr lang="en-US" altLang="ja-JP" sz="1800" b="1" dirty="0"/>
          </a:p>
        </p:txBody>
      </p:sp>
      <p:pic>
        <p:nvPicPr>
          <p:cNvPr id="8194" name="Picture 2">
            <a:extLst>
              <a:ext uri="{FF2B5EF4-FFF2-40B4-BE49-F238E27FC236}">
                <a16:creationId xmlns:a16="http://schemas.microsoft.com/office/drawing/2014/main" id="{31053D63-FDE3-AF7C-73BE-454D57D7D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57" y="2995342"/>
            <a:ext cx="1042335" cy="1516123"/>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99D24FA7-9309-6F8B-2915-5368DB52C05B}"/>
              </a:ext>
            </a:extLst>
          </p:cNvPr>
          <p:cNvSpPr/>
          <p:nvPr/>
        </p:nvSpPr>
        <p:spPr>
          <a:xfrm>
            <a:off x="1831717" y="3601004"/>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196" name="Picture 4">
            <a:extLst>
              <a:ext uri="{FF2B5EF4-FFF2-40B4-BE49-F238E27FC236}">
                <a16:creationId xmlns:a16="http://schemas.microsoft.com/office/drawing/2014/main" id="{6D159E93-5F7A-DFDB-5CA7-7AB5722DE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9356" y="2886940"/>
            <a:ext cx="1014059" cy="147499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F9E1D6C5-39A6-1598-2407-B94C988C47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6325" y="2980910"/>
            <a:ext cx="564560" cy="564560"/>
          </a:xfrm>
          <a:prstGeom prst="rect">
            <a:avLst/>
          </a:prstGeom>
          <a:noFill/>
          <a:extLst>
            <a:ext uri="{909E8E84-426E-40DD-AFC4-6F175D3DCCD1}">
              <a14:hiddenFill xmlns:a14="http://schemas.microsoft.com/office/drawing/2010/main">
                <a:solidFill>
                  <a:srgbClr val="FFFFFF"/>
                </a:solidFill>
              </a14:hiddenFill>
            </a:ext>
          </a:extLst>
        </p:spPr>
      </p:pic>
      <p:sp>
        <p:nvSpPr>
          <p:cNvPr id="6" name="矢印: 右 5">
            <a:extLst>
              <a:ext uri="{FF2B5EF4-FFF2-40B4-BE49-F238E27FC236}">
                <a16:creationId xmlns:a16="http://schemas.microsoft.com/office/drawing/2014/main" id="{DE381085-428B-C43E-5AD0-C8A89FC0EB1B}"/>
              </a:ext>
            </a:extLst>
          </p:cNvPr>
          <p:cNvSpPr/>
          <p:nvPr/>
        </p:nvSpPr>
        <p:spPr>
          <a:xfrm>
            <a:off x="4386840" y="3612251"/>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6">
            <a:extLst>
              <a:ext uri="{FF2B5EF4-FFF2-40B4-BE49-F238E27FC236}">
                <a16:creationId xmlns:a16="http://schemas.microsoft.com/office/drawing/2014/main" id="{8E0A46F1-E6C8-63F0-0C2C-D233EEC525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448" y="2992157"/>
            <a:ext cx="564560" cy="5645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FD7FA88C-87C6-B016-2720-4AA6C52BA3AB}"/>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64442" y="2936980"/>
            <a:ext cx="1698804" cy="158608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38EA809-EC80-4483-11CA-18352203D7D1}"/>
              </a:ext>
            </a:extLst>
          </p:cNvPr>
          <p:cNvSpPr txBox="1"/>
          <p:nvPr/>
        </p:nvSpPr>
        <p:spPr>
          <a:xfrm>
            <a:off x="5149385" y="4423579"/>
            <a:ext cx="1928918" cy="646331"/>
          </a:xfrm>
          <a:prstGeom prst="rect">
            <a:avLst/>
          </a:prstGeom>
          <a:noFill/>
        </p:spPr>
        <p:txBody>
          <a:bodyPr wrap="square">
            <a:spAutoFit/>
          </a:bodyPr>
          <a:lstStyle/>
          <a:p>
            <a:pPr algn="ctr"/>
            <a:r>
              <a:rPr lang="ja-JP" altLang="en-US" b="1" dirty="0">
                <a:solidFill>
                  <a:srgbClr val="0070C0"/>
                </a:solidFill>
              </a:rPr>
              <a:t>メール中継</a:t>
            </a:r>
            <a:endParaRPr lang="en-US" altLang="ja-JP" b="1" dirty="0">
              <a:solidFill>
                <a:srgbClr val="0070C0"/>
              </a:solidFill>
            </a:endParaRPr>
          </a:p>
          <a:p>
            <a:pPr algn="ctr"/>
            <a:r>
              <a:rPr lang="ja-JP" altLang="en-US" sz="1800" b="1" dirty="0">
                <a:solidFill>
                  <a:srgbClr val="0070C0"/>
                </a:solidFill>
              </a:rPr>
              <a:t>サーバ</a:t>
            </a:r>
            <a:endParaRPr lang="en-US" altLang="ja-JP" sz="1800" b="1" dirty="0">
              <a:solidFill>
                <a:srgbClr val="0070C0"/>
              </a:solidFill>
            </a:endParaRPr>
          </a:p>
        </p:txBody>
      </p:sp>
      <p:pic>
        <p:nvPicPr>
          <p:cNvPr id="10" name="Picture 8">
            <a:extLst>
              <a:ext uri="{FF2B5EF4-FFF2-40B4-BE49-F238E27FC236}">
                <a16:creationId xmlns:a16="http://schemas.microsoft.com/office/drawing/2014/main" id="{A72E562E-F05A-6C80-CCE7-DC1D22380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7637" y="2925376"/>
            <a:ext cx="1698804" cy="158608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87C4229-9431-07D2-C9E0-8AB81036F5CD}"/>
              </a:ext>
            </a:extLst>
          </p:cNvPr>
          <p:cNvSpPr txBox="1"/>
          <p:nvPr/>
        </p:nvSpPr>
        <p:spPr>
          <a:xfrm>
            <a:off x="7642580" y="4411975"/>
            <a:ext cx="1928918" cy="646331"/>
          </a:xfrm>
          <a:prstGeom prst="rect">
            <a:avLst/>
          </a:prstGeom>
          <a:noFill/>
        </p:spPr>
        <p:txBody>
          <a:bodyPr wrap="square">
            <a:spAutoFit/>
          </a:bodyPr>
          <a:lstStyle/>
          <a:p>
            <a:pPr algn="ctr"/>
            <a:r>
              <a:rPr lang="ja-JP" altLang="en-US" b="1" dirty="0"/>
              <a:t>受信者</a:t>
            </a:r>
            <a:endParaRPr lang="en-US" altLang="ja-JP" b="1" dirty="0"/>
          </a:p>
          <a:p>
            <a:pPr algn="ctr"/>
            <a:r>
              <a:rPr lang="ja-JP" altLang="en-US" b="1" dirty="0"/>
              <a:t>メール</a:t>
            </a:r>
            <a:r>
              <a:rPr lang="ja-JP" altLang="en-US" sz="1800" b="1" dirty="0"/>
              <a:t>サーバ</a:t>
            </a:r>
            <a:endParaRPr lang="en-US" altLang="ja-JP" sz="1800" b="1" dirty="0"/>
          </a:p>
        </p:txBody>
      </p:sp>
      <p:sp>
        <p:nvSpPr>
          <p:cNvPr id="12" name="矢印: 右 11">
            <a:extLst>
              <a:ext uri="{FF2B5EF4-FFF2-40B4-BE49-F238E27FC236}">
                <a16:creationId xmlns:a16="http://schemas.microsoft.com/office/drawing/2014/main" id="{B0E00FEA-2ED0-6DBD-FE55-9C7BA1B23BAC}"/>
              </a:ext>
            </a:extLst>
          </p:cNvPr>
          <p:cNvSpPr/>
          <p:nvPr/>
        </p:nvSpPr>
        <p:spPr>
          <a:xfrm>
            <a:off x="7026136" y="3601004"/>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Picture 6">
            <a:extLst>
              <a:ext uri="{FF2B5EF4-FFF2-40B4-BE49-F238E27FC236}">
                <a16:creationId xmlns:a16="http://schemas.microsoft.com/office/drawing/2014/main" id="{635A1C24-9C68-A1BF-7D05-A115BFB5AB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744" y="2980910"/>
            <a:ext cx="564560" cy="564560"/>
          </a:xfrm>
          <a:prstGeom prst="rect">
            <a:avLst/>
          </a:prstGeom>
          <a:noFill/>
          <a:extLst>
            <a:ext uri="{909E8E84-426E-40DD-AFC4-6F175D3DCCD1}">
              <a14:hiddenFill xmlns:a14="http://schemas.microsoft.com/office/drawing/2010/main">
                <a:solidFill>
                  <a:srgbClr val="FFFFFF"/>
                </a:solidFill>
              </a14:hiddenFill>
            </a:ext>
          </a:extLst>
        </p:spPr>
      </p:pic>
      <p:sp>
        <p:nvSpPr>
          <p:cNvPr id="14" name="矢印: 右 13">
            <a:extLst>
              <a:ext uri="{FF2B5EF4-FFF2-40B4-BE49-F238E27FC236}">
                <a16:creationId xmlns:a16="http://schemas.microsoft.com/office/drawing/2014/main" id="{1A9B9DA5-AB2F-DAE2-15CE-AB369CCBECD6}"/>
              </a:ext>
            </a:extLst>
          </p:cNvPr>
          <p:cNvSpPr/>
          <p:nvPr/>
        </p:nvSpPr>
        <p:spPr>
          <a:xfrm>
            <a:off x="9590762" y="3528735"/>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Picture 6">
            <a:extLst>
              <a:ext uri="{FF2B5EF4-FFF2-40B4-BE49-F238E27FC236}">
                <a16:creationId xmlns:a16="http://schemas.microsoft.com/office/drawing/2014/main" id="{E37997B1-A725-958D-BCA7-B1FBD9F4C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5370" y="2908641"/>
            <a:ext cx="564560" cy="5645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AD6B4FA2-79A7-615D-EF11-0AFEA8C3CA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215" y="4978396"/>
            <a:ext cx="782438" cy="1029587"/>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3C3530D3-24CC-9ABE-4239-4A31CA135721}"/>
              </a:ext>
            </a:extLst>
          </p:cNvPr>
          <p:cNvSpPr/>
          <p:nvPr/>
        </p:nvSpPr>
        <p:spPr>
          <a:xfrm rot="19722901">
            <a:off x="1892508" y="4983892"/>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200" name="Picture 8">
            <a:extLst>
              <a:ext uri="{FF2B5EF4-FFF2-40B4-BE49-F238E27FC236}">
                <a16:creationId xmlns:a16="http://schemas.microsoft.com/office/drawing/2014/main" id="{EC35E740-5435-3833-7F10-53227F7F6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0157" y="4198654"/>
            <a:ext cx="716896" cy="7205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0F775228-B3C2-1EE9-A1AB-7BFB7D1106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8099" y="4074185"/>
            <a:ext cx="716896" cy="7205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205BD477-BB1B-0E08-8B49-0216FE7C68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1993" y="4063296"/>
            <a:ext cx="716896" cy="7205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6BA29ACC-35FA-4B8A-FA4B-D5F1E41795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1497" y="4038256"/>
            <a:ext cx="716896" cy="7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7629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34496" y="1114737"/>
            <a:ext cx="10323008" cy="830997"/>
          </a:xfrm>
          <a:prstGeom prst="rect">
            <a:avLst/>
          </a:prstGeom>
          <a:noFill/>
        </p:spPr>
        <p:txBody>
          <a:bodyPr wrap="square" rtlCol="0">
            <a:spAutoFit/>
          </a:bodyPr>
          <a:lstStyle/>
          <a:p>
            <a:r>
              <a:rPr lang="en-US" altLang="ja-JP" sz="2400" b="1" dirty="0">
                <a:solidFill>
                  <a:srgbClr val="FF0000"/>
                </a:solidFill>
              </a:rPr>
              <a:t>APT</a:t>
            </a:r>
            <a:r>
              <a:rPr lang="ja-JP" altLang="en-US" sz="2400" b="1" dirty="0">
                <a:solidFill>
                  <a:srgbClr val="FF0000"/>
                </a:solidFill>
              </a:rPr>
              <a:t>は他のスライドから</a:t>
            </a:r>
            <a:endParaRPr lang="en-US" altLang="ja-JP" sz="2400" b="1" dirty="0">
              <a:solidFill>
                <a:srgbClr val="FF0000"/>
              </a:solidFill>
            </a:endParaRPr>
          </a:p>
          <a:p>
            <a:endParaRPr lang="en-US" altLang="ja-JP" sz="2400" dirty="0"/>
          </a:p>
        </p:txBody>
      </p:sp>
    </p:spTree>
    <p:extLst>
      <p:ext uri="{BB962C8B-B14F-4D97-AF65-F5344CB8AC3E}">
        <p14:creationId xmlns:p14="http://schemas.microsoft.com/office/powerpoint/2010/main" val="22774226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976046"/>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フットプリンティング</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サイバー攻撃を行う前の下調べ</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サイバー攻撃のターゲットする対象のバージョン情報やディレクトリ構造、使用しているソフトウェア、脆弱性の有無、その他、検索エンジンや公開されているデータベースを利用した調査を行ったりす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1506" name="Picture 2">
            <a:extLst>
              <a:ext uri="{FF2B5EF4-FFF2-40B4-BE49-F238E27FC236}">
                <a16:creationId xmlns:a16="http://schemas.microsoft.com/office/drawing/2014/main" id="{CC5E5E5C-F36C-B040-3302-94CA116DE8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332" y="3000910"/>
            <a:ext cx="2655013" cy="26550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553462"/>
            <a:ext cx="10881360" cy="2492990"/>
          </a:xfrm>
          <a:prstGeom prst="rect">
            <a:avLst/>
          </a:prstGeom>
          <a:noFill/>
        </p:spPr>
        <p:txBody>
          <a:bodyPr wrap="square" rtlCol="0">
            <a:spAutoFit/>
          </a:bodyPr>
          <a:lstStyle/>
          <a:p>
            <a:r>
              <a:rPr lang="en-US" altLang="ja-JP" sz="2400" b="1" dirty="0">
                <a:solidFill>
                  <a:srgbClr val="FF0000"/>
                </a:solidFill>
              </a:rPr>
              <a:t>MBO</a:t>
            </a:r>
            <a:r>
              <a:rPr lang="ja-JP" altLang="en-US" sz="2400" b="1" dirty="0">
                <a:solidFill>
                  <a:srgbClr val="FF0000"/>
                </a:solidFill>
              </a:rPr>
              <a:t>（</a:t>
            </a:r>
            <a:r>
              <a:rPr lang="en-US" altLang="ja-JP" sz="2400" b="1" dirty="0">
                <a:solidFill>
                  <a:srgbClr val="FF0000"/>
                </a:solidFill>
              </a:rPr>
              <a:t>Management by Objectives and Self-control</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a:t>
            </a:r>
            <a:r>
              <a:rPr lang="en-US" altLang="ja-JP" sz="2400" dirty="0"/>
              <a:t>Objectives</a:t>
            </a:r>
            <a:r>
              <a:rPr lang="ja-JP" altLang="en-US" sz="2400" dirty="0"/>
              <a:t>（共通の目標）」と「</a:t>
            </a:r>
            <a:r>
              <a:rPr lang="en-US" altLang="ja-JP" sz="2400" dirty="0"/>
              <a:t>Self-control</a:t>
            </a:r>
            <a:r>
              <a:rPr lang="ja-JP" altLang="en-US" sz="2400" dirty="0"/>
              <a:t>（自律的な貢献）」によって「</a:t>
            </a:r>
            <a:r>
              <a:rPr lang="en-US" altLang="ja-JP" sz="2400" dirty="0"/>
              <a:t>Management</a:t>
            </a:r>
            <a:r>
              <a:rPr lang="ja-JP" altLang="en-US" sz="2400" dirty="0"/>
              <a:t>（組織を使って成果をあげる）」するマネジメント哲学のこと。</a:t>
            </a:r>
            <a:endParaRPr lang="en-US" altLang="ja-JP" sz="2400" dirty="0"/>
          </a:p>
          <a:p>
            <a:r>
              <a:rPr lang="ja-JP" altLang="en-US" sz="2400" dirty="0"/>
              <a:t>「</a:t>
            </a:r>
            <a:r>
              <a:rPr lang="en-US" altLang="ja-JP" sz="2400" dirty="0"/>
              <a:t>Objectives</a:t>
            </a:r>
            <a:r>
              <a:rPr lang="ja-JP" altLang="en-US" sz="2400" dirty="0"/>
              <a:t>」で掲げる目標は、</a:t>
            </a:r>
            <a:r>
              <a:rPr lang="ja-JP" altLang="en-US" sz="2400" b="1" dirty="0"/>
              <a:t>誰が見ても理解できる客観性をもつ内容</a:t>
            </a:r>
            <a:r>
              <a:rPr lang="ja-JP" altLang="en-US" sz="2400" dirty="0"/>
              <a:t>であるかが重要であり、「</a:t>
            </a:r>
            <a:r>
              <a:rPr lang="en-US" altLang="ja-JP" sz="2400" dirty="0"/>
              <a:t>Self-control</a:t>
            </a:r>
            <a:r>
              <a:rPr lang="ja-JP" altLang="en-US" sz="2400" dirty="0"/>
              <a:t>」では、</a:t>
            </a:r>
            <a:r>
              <a:rPr lang="ja-JP" altLang="en-US" sz="2400" b="1" dirty="0"/>
              <a:t>目標達成へ向けて自律的に取り組む姿勢</a:t>
            </a:r>
            <a:r>
              <a:rPr lang="ja-JP" altLang="en-US" sz="2400" dirty="0"/>
              <a:t>が重要となる。</a:t>
            </a:r>
            <a:endParaRPr lang="en-US" altLang="ja-JP" sz="2400" dirty="0"/>
          </a:p>
        </p:txBody>
      </p:sp>
      <p:sp>
        <p:nvSpPr>
          <p:cNvPr id="2" name="フローチャート: 代替処理 1">
            <a:extLst>
              <a:ext uri="{FF2B5EF4-FFF2-40B4-BE49-F238E27FC236}">
                <a16:creationId xmlns:a16="http://schemas.microsoft.com/office/drawing/2014/main" id="{CBF8B9A4-514F-8A2C-DF4E-1A14AF87B10F}"/>
              </a:ext>
            </a:extLst>
          </p:cNvPr>
          <p:cNvSpPr/>
          <p:nvPr/>
        </p:nvSpPr>
        <p:spPr>
          <a:xfrm>
            <a:off x="2739874" y="5262452"/>
            <a:ext cx="2441695" cy="785000"/>
          </a:xfrm>
          <a:prstGeom prst="flowChartAlternateProcess">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tx1"/>
                </a:solidFill>
              </a:rPr>
              <a:t>共通の目標</a:t>
            </a:r>
          </a:p>
        </p:txBody>
      </p:sp>
      <p:sp>
        <p:nvSpPr>
          <p:cNvPr id="5" name="フローチャート: 代替処理 4">
            <a:extLst>
              <a:ext uri="{FF2B5EF4-FFF2-40B4-BE49-F238E27FC236}">
                <a16:creationId xmlns:a16="http://schemas.microsoft.com/office/drawing/2014/main" id="{DC1673E0-BC50-B035-E386-2AADFA07AC4C}"/>
              </a:ext>
            </a:extLst>
          </p:cNvPr>
          <p:cNvSpPr/>
          <p:nvPr/>
        </p:nvSpPr>
        <p:spPr>
          <a:xfrm>
            <a:off x="3046265" y="4938297"/>
            <a:ext cx="1828912" cy="54114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Objectives</a:t>
            </a:r>
            <a:endParaRPr kumimoji="1" lang="ja-JP" altLang="en-US" sz="2000" b="1" dirty="0"/>
          </a:p>
        </p:txBody>
      </p:sp>
      <p:sp>
        <p:nvSpPr>
          <p:cNvPr id="8" name="フローチャート: 代替処理 7">
            <a:extLst>
              <a:ext uri="{FF2B5EF4-FFF2-40B4-BE49-F238E27FC236}">
                <a16:creationId xmlns:a16="http://schemas.microsoft.com/office/drawing/2014/main" id="{21DB66A8-97B3-0337-E93F-9B01AC7F09C7}"/>
              </a:ext>
            </a:extLst>
          </p:cNvPr>
          <p:cNvSpPr/>
          <p:nvPr/>
        </p:nvSpPr>
        <p:spPr>
          <a:xfrm>
            <a:off x="6585272" y="5262452"/>
            <a:ext cx="2441695" cy="785000"/>
          </a:xfrm>
          <a:prstGeom prst="flowChartAlternateProcess">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tx1"/>
                </a:solidFill>
              </a:rPr>
              <a:t>自律的な貢献</a:t>
            </a:r>
          </a:p>
        </p:txBody>
      </p:sp>
      <p:sp>
        <p:nvSpPr>
          <p:cNvPr id="11" name="フローチャート: 代替処理 10">
            <a:extLst>
              <a:ext uri="{FF2B5EF4-FFF2-40B4-BE49-F238E27FC236}">
                <a16:creationId xmlns:a16="http://schemas.microsoft.com/office/drawing/2014/main" id="{DAA274AB-CBAE-4BD9-9612-632FAD12D517}"/>
              </a:ext>
            </a:extLst>
          </p:cNvPr>
          <p:cNvSpPr/>
          <p:nvPr/>
        </p:nvSpPr>
        <p:spPr>
          <a:xfrm>
            <a:off x="6891663" y="4938297"/>
            <a:ext cx="1828912" cy="541149"/>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Self-control</a:t>
            </a:r>
            <a:endParaRPr kumimoji="1" lang="ja-JP" altLang="en-US" sz="2000" b="1" dirty="0"/>
          </a:p>
        </p:txBody>
      </p:sp>
      <p:sp>
        <p:nvSpPr>
          <p:cNvPr id="12" name="加算記号 11">
            <a:extLst>
              <a:ext uri="{FF2B5EF4-FFF2-40B4-BE49-F238E27FC236}">
                <a16:creationId xmlns:a16="http://schemas.microsoft.com/office/drawing/2014/main" id="{ACB27C65-EE6C-8943-5A63-E39D80659BCE}"/>
              </a:ext>
            </a:extLst>
          </p:cNvPr>
          <p:cNvSpPr/>
          <p:nvPr/>
        </p:nvSpPr>
        <p:spPr>
          <a:xfrm>
            <a:off x="5487961" y="5359518"/>
            <a:ext cx="790919" cy="785000"/>
          </a:xfrm>
          <a:prstGeom prst="mathPlu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矢印: 上 12">
            <a:extLst>
              <a:ext uri="{FF2B5EF4-FFF2-40B4-BE49-F238E27FC236}">
                <a16:creationId xmlns:a16="http://schemas.microsoft.com/office/drawing/2014/main" id="{DE418378-D655-1192-D1E5-25E00A821211}"/>
              </a:ext>
            </a:extLst>
          </p:cNvPr>
          <p:cNvSpPr/>
          <p:nvPr/>
        </p:nvSpPr>
        <p:spPr>
          <a:xfrm>
            <a:off x="5577840" y="4264640"/>
            <a:ext cx="701040" cy="673657"/>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2E5864E0-7F49-CE07-5A41-DA32239702E5}"/>
              </a:ext>
            </a:extLst>
          </p:cNvPr>
          <p:cNvSpPr txBox="1"/>
          <p:nvPr/>
        </p:nvSpPr>
        <p:spPr>
          <a:xfrm>
            <a:off x="5459081" y="5077786"/>
            <a:ext cx="848677" cy="369332"/>
          </a:xfrm>
          <a:prstGeom prst="rect">
            <a:avLst/>
          </a:prstGeom>
          <a:noFill/>
        </p:spPr>
        <p:txBody>
          <a:bodyPr wrap="square">
            <a:spAutoFit/>
          </a:bodyPr>
          <a:lstStyle/>
          <a:p>
            <a:pPr algn="ctr"/>
            <a:r>
              <a:rPr kumimoji="1" lang="en-US" altLang="ja-JP" sz="1800" b="1" dirty="0">
                <a:solidFill>
                  <a:schemeClr val="tx1"/>
                </a:solidFill>
              </a:rPr>
              <a:t>and</a:t>
            </a:r>
            <a:endParaRPr lang="ja-JP" altLang="en-US" b="1" dirty="0"/>
          </a:p>
        </p:txBody>
      </p:sp>
      <p:sp>
        <p:nvSpPr>
          <p:cNvPr id="20" name="テキスト ボックス 19">
            <a:extLst>
              <a:ext uri="{FF2B5EF4-FFF2-40B4-BE49-F238E27FC236}">
                <a16:creationId xmlns:a16="http://schemas.microsoft.com/office/drawing/2014/main" id="{52CF1749-9724-EF92-654F-4D7C4E875415}"/>
              </a:ext>
            </a:extLst>
          </p:cNvPr>
          <p:cNvSpPr txBox="1"/>
          <p:nvPr/>
        </p:nvSpPr>
        <p:spPr>
          <a:xfrm>
            <a:off x="6042986" y="4406888"/>
            <a:ext cx="848677" cy="369332"/>
          </a:xfrm>
          <a:prstGeom prst="rect">
            <a:avLst/>
          </a:prstGeom>
          <a:noFill/>
        </p:spPr>
        <p:txBody>
          <a:bodyPr wrap="square">
            <a:spAutoFit/>
          </a:bodyPr>
          <a:lstStyle/>
          <a:p>
            <a:pPr algn="ctr"/>
            <a:r>
              <a:rPr lang="en-US" altLang="ja-JP" b="1" dirty="0"/>
              <a:t>by</a:t>
            </a:r>
            <a:endParaRPr lang="ja-JP" altLang="en-US" b="1" dirty="0"/>
          </a:p>
        </p:txBody>
      </p:sp>
      <p:sp>
        <p:nvSpPr>
          <p:cNvPr id="2051" name="フローチャート: 代替処理 2050">
            <a:extLst>
              <a:ext uri="{FF2B5EF4-FFF2-40B4-BE49-F238E27FC236}">
                <a16:creationId xmlns:a16="http://schemas.microsoft.com/office/drawing/2014/main" id="{AAA86817-897B-855D-648A-FCD1A5D1ADD7}"/>
              </a:ext>
            </a:extLst>
          </p:cNvPr>
          <p:cNvSpPr/>
          <p:nvPr/>
        </p:nvSpPr>
        <p:spPr>
          <a:xfrm>
            <a:off x="3936952" y="3300946"/>
            <a:ext cx="3989070" cy="785000"/>
          </a:xfrm>
          <a:prstGeom prst="flowChartAlternateProcess">
            <a:avLst/>
          </a:prstGeom>
          <a:noFill/>
          <a:ln w="3810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algn="ctr"/>
            <a:r>
              <a:rPr kumimoji="1" lang="ja-JP" altLang="en-US" sz="2400" dirty="0">
                <a:solidFill>
                  <a:schemeClr val="tx1"/>
                </a:solidFill>
              </a:rPr>
              <a:t>組織を使って成果をあげる</a:t>
            </a:r>
          </a:p>
        </p:txBody>
      </p:sp>
      <p:sp>
        <p:nvSpPr>
          <p:cNvPr id="2053" name="フローチャート: 代替処理 2052">
            <a:extLst>
              <a:ext uri="{FF2B5EF4-FFF2-40B4-BE49-F238E27FC236}">
                <a16:creationId xmlns:a16="http://schemas.microsoft.com/office/drawing/2014/main" id="{4DE879C8-4445-F897-8BEA-47C9CF9C3213}"/>
              </a:ext>
            </a:extLst>
          </p:cNvPr>
          <p:cNvSpPr/>
          <p:nvPr/>
        </p:nvSpPr>
        <p:spPr>
          <a:xfrm>
            <a:off x="4770046" y="2960627"/>
            <a:ext cx="2316553" cy="541149"/>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en-US" altLang="ja-JP" sz="2000" b="1" dirty="0"/>
              <a:t>Management</a:t>
            </a:r>
            <a:endParaRPr kumimoji="1" lang="ja-JP" altLang="en-US" sz="2000" b="1" dirty="0"/>
          </a:p>
        </p:txBody>
      </p:sp>
    </p:spTree>
    <p:extLst>
      <p:ext uri="{BB962C8B-B14F-4D97-AF65-F5344CB8AC3E}">
        <p14:creationId xmlns:p14="http://schemas.microsoft.com/office/powerpoint/2010/main" val="3070402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976046"/>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リスクコミュニケーション</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リスクに関する情報を関係者と共有し、理解を深めるための手法</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のこと。リスクコミュニケーションを適切に行うことで、組織全体でのリスク認識の共有や、効果的な対策の実施が可能となる。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2530" name="Picture 2" descr="図：リスクコミュニケーションのフロー図">
            <a:extLst>
              <a:ext uri="{FF2B5EF4-FFF2-40B4-BE49-F238E27FC236}">
                <a16:creationId xmlns:a16="http://schemas.microsoft.com/office/drawing/2014/main" id="{A6E37FFB-DA64-C410-AE6E-933BDF1F7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65133" y="2817133"/>
            <a:ext cx="4736387" cy="2497704"/>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403BF4F8-59DF-8E05-A588-67F5163AC907}"/>
              </a:ext>
            </a:extLst>
          </p:cNvPr>
          <p:cNvSpPr txBox="1"/>
          <p:nvPr/>
        </p:nvSpPr>
        <p:spPr>
          <a:xfrm>
            <a:off x="2653730" y="5386386"/>
            <a:ext cx="6884538" cy="276999"/>
          </a:xfrm>
          <a:prstGeom prst="rect">
            <a:avLst/>
          </a:prstGeom>
          <a:noFill/>
        </p:spPr>
        <p:txBody>
          <a:bodyPr wrap="square">
            <a:spAutoFit/>
          </a:bodyPr>
          <a:lstStyle/>
          <a:p>
            <a:r>
              <a:rPr lang="ja-JP" altLang="en-US" sz="1200" dirty="0"/>
              <a:t>（出典）</a:t>
            </a:r>
            <a:r>
              <a:rPr lang="en-US" altLang="ja-JP" sz="1200" dirty="0"/>
              <a:t>IPA</a:t>
            </a:r>
            <a:r>
              <a:rPr lang="ja-JP" altLang="en-US" sz="1200" dirty="0"/>
              <a:t>：ビジネスにおけるサイバーリスクの考え方とリスクコミュニケーションの必要性</a:t>
            </a:r>
          </a:p>
        </p:txBody>
      </p:sp>
    </p:spTree>
    <p:extLst>
      <p:ext uri="{BB962C8B-B14F-4D97-AF65-F5344CB8AC3E}">
        <p14:creationId xmlns:p14="http://schemas.microsoft.com/office/powerpoint/2010/main" val="30586040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976046"/>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a:solidFill>
                  <a:srgbClr val="FF0000"/>
                </a:solidFill>
                <a:latin typeface="游ゴシック" panose="020F0502020204030204"/>
                <a:ea typeface="游ゴシック" panose="020B0400000000000000" pitchFamily="50" charset="-128"/>
              </a:rPr>
              <a:t>ISMAP</a:t>
            </a:r>
            <a:r>
              <a:rPr lang="ja-JP" altLang="en-US" sz="2400" b="1" dirty="0">
                <a:solidFill>
                  <a:srgbClr val="FF0000"/>
                </a:solidFill>
                <a:latin typeface="游ゴシック" panose="020F0502020204030204"/>
                <a:ea typeface="游ゴシック" panose="020B0400000000000000" pitchFamily="50" charset="-128"/>
              </a:rPr>
              <a:t>（政府情報システムのためのセキュリティ評価制度）</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政府が求めるセキュリティ要求を満たしているクラウドサービスを予め評価・登録することにより、政府のクラウドサービス調達におけるセキュリティ水準の確保を図り、もってクラウドサービスの円滑な導入に資することを目的とした制度のこと。</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5" name="図 4">
            <a:extLst>
              <a:ext uri="{FF2B5EF4-FFF2-40B4-BE49-F238E27FC236}">
                <a16:creationId xmlns:a16="http://schemas.microsoft.com/office/drawing/2014/main" id="{DDB42E10-13A6-8D56-D222-88021E1E6375}"/>
              </a:ext>
            </a:extLst>
          </p:cNvPr>
          <p:cNvPicPr>
            <a:picLocks noChangeAspect="1"/>
          </p:cNvPicPr>
          <p:nvPr/>
        </p:nvPicPr>
        <p:blipFill>
          <a:blip r:embed="rId2"/>
          <a:stretch>
            <a:fillRect/>
          </a:stretch>
        </p:blipFill>
        <p:spPr>
          <a:xfrm>
            <a:off x="2032570" y="3281020"/>
            <a:ext cx="8126858" cy="1796670"/>
          </a:xfrm>
          <a:prstGeom prst="rect">
            <a:avLst/>
          </a:prstGeom>
        </p:spPr>
      </p:pic>
      <p:sp>
        <p:nvSpPr>
          <p:cNvPr id="9" name="テキスト ボックス 8">
            <a:extLst>
              <a:ext uri="{FF2B5EF4-FFF2-40B4-BE49-F238E27FC236}">
                <a16:creationId xmlns:a16="http://schemas.microsoft.com/office/drawing/2014/main" id="{A1964F59-E159-31AA-6C84-4B837C848FB1}"/>
              </a:ext>
            </a:extLst>
          </p:cNvPr>
          <p:cNvSpPr txBox="1"/>
          <p:nvPr/>
        </p:nvSpPr>
        <p:spPr>
          <a:xfrm>
            <a:off x="4168739" y="5101802"/>
            <a:ext cx="6097712" cy="369332"/>
          </a:xfrm>
          <a:prstGeom prst="rect">
            <a:avLst/>
          </a:prstGeom>
          <a:noFill/>
        </p:spPr>
        <p:txBody>
          <a:bodyPr wrap="square">
            <a:spAutoFit/>
          </a:bodyPr>
          <a:lstStyle/>
          <a:p>
            <a:r>
              <a:rPr lang="en-US" altLang="ja-JP" dirty="0"/>
              <a:t>https://www.ismap.go.jp/csm</a:t>
            </a:r>
            <a:endParaRPr lang="ja-JP" altLang="en-US" dirty="0"/>
          </a:p>
        </p:txBody>
      </p:sp>
    </p:spTree>
    <p:extLst>
      <p:ext uri="{BB962C8B-B14F-4D97-AF65-F5344CB8AC3E}">
        <p14:creationId xmlns:p14="http://schemas.microsoft.com/office/powerpoint/2010/main" val="19383115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1229439"/>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EDR</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Endpoint Detection and Response</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エンドポイント</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PC</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、サーバ、スマートフォン、タブレットなどネットワークに接続されている端末）の操作や動作の</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監視</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を行い、サイバー攻撃を</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検知</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し　次第</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対処</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するソフトウェアの総称。</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7172" name="Picture 4" descr="Microsoft Defender for Endpoint is an enterprise endpoint security llatform designed to help organizations like yours to prevent, detect, investigate">
            <a:extLst>
              <a:ext uri="{FF2B5EF4-FFF2-40B4-BE49-F238E27FC236}">
                <a16:creationId xmlns:a16="http://schemas.microsoft.com/office/drawing/2014/main" id="{A18154D8-47EC-8D94-2CE5-5A8EC2E4B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623" y="3339902"/>
            <a:ext cx="3335866" cy="188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464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2123658"/>
          </a:xfrm>
          <a:prstGeom prst="rect">
            <a:avLst/>
          </a:prstGeom>
          <a:noFill/>
        </p:spPr>
        <p:txBody>
          <a:bodyPr wrap="square" rtlCol="0">
            <a:spAutoFit/>
          </a:bodyPr>
          <a:lstStyle/>
          <a:p>
            <a:r>
              <a:rPr lang="en-US" altLang="ja-JP" sz="2400" b="1" dirty="0">
                <a:solidFill>
                  <a:srgbClr val="FF0000"/>
                </a:solidFill>
              </a:rPr>
              <a:t>3-2-1</a:t>
            </a:r>
            <a:r>
              <a:rPr lang="ja-JP" altLang="en-US" sz="2400" b="1" dirty="0">
                <a:solidFill>
                  <a:srgbClr val="FF0000"/>
                </a:solidFill>
              </a:rPr>
              <a:t>ルール</a:t>
            </a:r>
            <a:endParaRPr lang="en-US" altLang="ja-JP" sz="2400" b="1" dirty="0">
              <a:solidFill>
                <a:srgbClr val="FF0000"/>
              </a:solidFill>
            </a:endParaRPr>
          </a:p>
          <a:p>
            <a:endParaRPr lang="en-US" altLang="ja-JP" sz="1200" dirty="0"/>
          </a:p>
          <a:p>
            <a:r>
              <a:rPr lang="ja-JP" altLang="en-US" sz="2400" dirty="0"/>
              <a:t>組織がデータを</a:t>
            </a:r>
            <a:r>
              <a:rPr lang="ja-JP" altLang="en-US" sz="2400" b="1" dirty="0"/>
              <a:t>バックアップ</a:t>
            </a:r>
            <a:r>
              <a:rPr lang="ja-JP" altLang="en-US" sz="2400" dirty="0"/>
              <a:t>する際に推奨されているルール。</a:t>
            </a:r>
            <a:r>
              <a:rPr lang="ja-JP" altLang="en-US" sz="2400" b="1" dirty="0"/>
              <a:t>常に</a:t>
            </a:r>
            <a:r>
              <a:rPr lang="en-US" altLang="ja-JP" sz="2400" b="1" dirty="0"/>
              <a:t>3</a:t>
            </a:r>
            <a:r>
              <a:rPr lang="ja-JP" altLang="en-US" sz="2400" b="1" dirty="0"/>
              <a:t>つのデータコピーを作成し、それらを</a:t>
            </a:r>
            <a:r>
              <a:rPr lang="en-US" altLang="ja-JP" sz="2400" b="1" dirty="0"/>
              <a:t>2</a:t>
            </a:r>
            <a:r>
              <a:rPr lang="ja-JP" altLang="en-US" sz="2400" b="1" dirty="0"/>
              <a:t>つの異なる媒体に保管し、</a:t>
            </a:r>
            <a:r>
              <a:rPr lang="en-US" altLang="ja-JP" sz="2400" b="1" dirty="0"/>
              <a:t>1</a:t>
            </a:r>
            <a:r>
              <a:rPr lang="ja-JP" altLang="en-US" sz="2400" b="1" dirty="0"/>
              <a:t>つは別の場所に保管する</a:t>
            </a:r>
            <a:r>
              <a:rPr lang="ja-JP" altLang="en-US" sz="2400" dirty="0"/>
              <a:t>という方法のこと。ランサムウェア攻撃の増加に伴い、組織のデータ復旧が喫緊の課題となっており、</a:t>
            </a:r>
            <a:r>
              <a:rPr lang="en-US" altLang="ja-JP" sz="2400" dirty="0"/>
              <a:t>3-2-1</a:t>
            </a:r>
            <a:r>
              <a:rPr lang="ja-JP" altLang="en-US" sz="2400" dirty="0"/>
              <a:t>ルールなどの実践が求められている。</a:t>
            </a:r>
            <a:endParaRPr lang="en-US" altLang="ja-JP" sz="2400" dirty="0"/>
          </a:p>
        </p:txBody>
      </p:sp>
      <p:pic>
        <p:nvPicPr>
          <p:cNvPr id="2050" name="Picture 2">
            <a:extLst>
              <a:ext uri="{FF2B5EF4-FFF2-40B4-BE49-F238E27FC236}">
                <a16:creationId xmlns:a16="http://schemas.microsoft.com/office/drawing/2014/main" id="{21119C33-7E24-C2C0-ADC6-9D18D48E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62" y="3203220"/>
            <a:ext cx="967317" cy="11225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004EA34-1C76-6E24-BB83-8239F491A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173" y="4245975"/>
            <a:ext cx="967317" cy="1122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8ABE3F9-F491-612F-35ED-52BB463BD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1" y="4285880"/>
            <a:ext cx="967317" cy="112256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96844F0-5839-ED58-362F-AFCAD87D2601}"/>
              </a:ext>
            </a:extLst>
          </p:cNvPr>
          <p:cNvSpPr txBox="1"/>
          <p:nvPr/>
        </p:nvSpPr>
        <p:spPr>
          <a:xfrm>
            <a:off x="2150708" y="5435147"/>
            <a:ext cx="1698803" cy="369332"/>
          </a:xfrm>
          <a:prstGeom prst="rect">
            <a:avLst/>
          </a:prstGeom>
          <a:noFill/>
        </p:spPr>
        <p:txBody>
          <a:bodyPr wrap="square">
            <a:spAutoFit/>
          </a:bodyPr>
          <a:lstStyle/>
          <a:p>
            <a:r>
              <a:rPr lang="en-US" altLang="ja-JP" b="1" dirty="0">
                <a:solidFill>
                  <a:srgbClr val="FF0000"/>
                </a:solidFill>
              </a:rPr>
              <a:t>3</a:t>
            </a:r>
            <a:r>
              <a:rPr lang="ja-JP" altLang="en-US" b="1" dirty="0"/>
              <a:t>つのデータ</a:t>
            </a:r>
          </a:p>
        </p:txBody>
      </p:sp>
      <p:sp>
        <p:nvSpPr>
          <p:cNvPr id="7" name="矢印: 右 6">
            <a:extLst>
              <a:ext uri="{FF2B5EF4-FFF2-40B4-BE49-F238E27FC236}">
                <a16:creationId xmlns:a16="http://schemas.microsoft.com/office/drawing/2014/main" id="{4C74A37C-A589-35E0-0C0D-C147D6943340}"/>
              </a:ext>
            </a:extLst>
          </p:cNvPr>
          <p:cNvSpPr/>
          <p:nvPr/>
        </p:nvSpPr>
        <p:spPr>
          <a:xfrm>
            <a:off x="4323645" y="3952464"/>
            <a:ext cx="428978" cy="5870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2" name="Picture 4">
            <a:extLst>
              <a:ext uri="{FF2B5EF4-FFF2-40B4-BE49-F238E27FC236}">
                <a16:creationId xmlns:a16="http://schemas.microsoft.com/office/drawing/2014/main" id="{D23C0B91-8501-1FB7-6ED8-3B02A8918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940" y="3418276"/>
            <a:ext cx="984508" cy="11225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A4FD2AF-BE3B-6FD3-6826-27B3808D6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383" y="4265080"/>
            <a:ext cx="882457" cy="10424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967B3C0-251D-2D05-0BA7-1B9D70DCDF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4403"/>
          <a:stretch/>
        </p:blipFill>
        <p:spPr bwMode="auto">
          <a:xfrm>
            <a:off x="8151459" y="3589269"/>
            <a:ext cx="2507368" cy="1197033"/>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47C9D1E6-77FB-3D33-933B-8F7E598C2E64}"/>
              </a:ext>
            </a:extLst>
          </p:cNvPr>
          <p:cNvSpPr/>
          <p:nvPr/>
        </p:nvSpPr>
        <p:spPr>
          <a:xfrm>
            <a:off x="7554640" y="3952464"/>
            <a:ext cx="428978" cy="5870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D84D907-7224-E5A2-98D8-B2707BAD97B6}"/>
              </a:ext>
            </a:extLst>
          </p:cNvPr>
          <p:cNvSpPr txBox="1"/>
          <p:nvPr/>
        </p:nvSpPr>
        <p:spPr>
          <a:xfrm>
            <a:off x="5604194" y="5408445"/>
            <a:ext cx="1698803" cy="369332"/>
          </a:xfrm>
          <a:prstGeom prst="rect">
            <a:avLst/>
          </a:prstGeom>
          <a:noFill/>
        </p:spPr>
        <p:txBody>
          <a:bodyPr wrap="square">
            <a:spAutoFit/>
          </a:bodyPr>
          <a:lstStyle/>
          <a:p>
            <a:r>
              <a:rPr lang="en-US" altLang="ja-JP" b="1" dirty="0">
                <a:solidFill>
                  <a:srgbClr val="FF0000"/>
                </a:solidFill>
              </a:rPr>
              <a:t>2</a:t>
            </a:r>
            <a:r>
              <a:rPr lang="ja-JP" altLang="en-US" b="1" dirty="0"/>
              <a:t>つの媒体</a:t>
            </a:r>
          </a:p>
        </p:txBody>
      </p:sp>
      <p:sp>
        <p:nvSpPr>
          <p:cNvPr id="10" name="テキスト ボックス 9">
            <a:extLst>
              <a:ext uri="{FF2B5EF4-FFF2-40B4-BE49-F238E27FC236}">
                <a16:creationId xmlns:a16="http://schemas.microsoft.com/office/drawing/2014/main" id="{DFE39ADF-724A-0EA7-AA65-2D09F97ABD23}"/>
              </a:ext>
            </a:extLst>
          </p:cNvPr>
          <p:cNvSpPr txBox="1"/>
          <p:nvPr/>
        </p:nvSpPr>
        <p:spPr>
          <a:xfrm>
            <a:off x="8555741" y="5383719"/>
            <a:ext cx="1698803" cy="369332"/>
          </a:xfrm>
          <a:prstGeom prst="rect">
            <a:avLst/>
          </a:prstGeom>
          <a:noFill/>
        </p:spPr>
        <p:txBody>
          <a:bodyPr wrap="square">
            <a:spAutoFit/>
          </a:bodyPr>
          <a:lstStyle/>
          <a:p>
            <a:r>
              <a:rPr lang="en-US" altLang="ja-JP" b="1" dirty="0">
                <a:solidFill>
                  <a:srgbClr val="FF0000"/>
                </a:solidFill>
              </a:rPr>
              <a:t>1</a:t>
            </a:r>
            <a:r>
              <a:rPr lang="ja-JP" altLang="en-US" b="1" dirty="0"/>
              <a:t>つは別の場所</a:t>
            </a:r>
          </a:p>
        </p:txBody>
      </p:sp>
    </p:spTree>
    <p:extLst>
      <p:ext uri="{BB962C8B-B14F-4D97-AF65-F5344CB8AC3E}">
        <p14:creationId xmlns:p14="http://schemas.microsoft.com/office/powerpoint/2010/main" val="311593206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1093974"/>
            <a:ext cx="11163213" cy="1754326"/>
          </a:xfrm>
          <a:prstGeom prst="rect">
            <a:avLst/>
          </a:prstGeom>
          <a:noFill/>
        </p:spPr>
        <p:txBody>
          <a:bodyPr wrap="square" rtlCol="0">
            <a:spAutoFit/>
          </a:bodyPr>
          <a:lstStyle/>
          <a:p>
            <a:r>
              <a:rPr lang="en-US" altLang="ja-JP" sz="2400" b="1" dirty="0">
                <a:solidFill>
                  <a:srgbClr val="FF0000"/>
                </a:solidFill>
              </a:rPr>
              <a:t>WORM</a:t>
            </a:r>
            <a:r>
              <a:rPr lang="ja-JP" altLang="en-US" sz="2400" b="1" dirty="0">
                <a:solidFill>
                  <a:srgbClr val="FF0000"/>
                </a:solidFill>
              </a:rPr>
              <a:t>（</a:t>
            </a:r>
            <a:r>
              <a:rPr lang="en-US" altLang="ja-JP" sz="2400" b="1" dirty="0">
                <a:solidFill>
                  <a:srgbClr val="FF0000"/>
                </a:solidFill>
              </a:rPr>
              <a:t>Write Once Read Many</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一度書き込んだデータを消去・変更できない追記型の記憶方式</a:t>
            </a:r>
            <a:r>
              <a:rPr lang="ja-JP" altLang="en-US" sz="2400" dirty="0"/>
              <a:t>のこと。操作ミスや故意によるデータの改ざん、削除を防ぐことができるため、コンプライアンス対応やセキュリティの強化に有効である。</a:t>
            </a:r>
            <a:endParaRPr lang="en-US" altLang="ja-JP" sz="2400" dirty="0"/>
          </a:p>
        </p:txBody>
      </p:sp>
      <p:pic>
        <p:nvPicPr>
          <p:cNvPr id="6" name="図 5">
            <a:extLst>
              <a:ext uri="{FF2B5EF4-FFF2-40B4-BE49-F238E27FC236}">
                <a16:creationId xmlns:a16="http://schemas.microsoft.com/office/drawing/2014/main" id="{4CC6232D-5031-2869-4632-9E4A023CEC67}"/>
              </a:ext>
            </a:extLst>
          </p:cNvPr>
          <p:cNvPicPr>
            <a:picLocks noChangeAspect="1"/>
          </p:cNvPicPr>
          <p:nvPr/>
        </p:nvPicPr>
        <p:blipFill>
          <a:blip r:embed="rId2"/>
          <a:stretch>
            <a:fillRect/>
          </a:stretch>
        </p:blipFill>
        <p:spPr>
          <a:xfrm>
            <a:off x="4333628" y="3053324"/>
            <a:ext cx="3524742" cy="2143424"/>
          </a:xfrm>
          <a:prstGeom prst="rect">
            <a:avLst/>
          </a:prstGeom>
        </p:spPr>
      </p:pic>
      <p:sp>
        <p:nvSpPr>
          <p:cNvPr id="12" name="テキスト ボックス 11">
            <a:extLst>
              <a:ext uri="{FF2B5EF4-FFF2-40B4-BE49-F238E27FC236}">
                <a16:creationId xmlns:a16="http://schemas.microsoft.com/office/drawing/2014/main" id="{96702212-2D67-F6BD-4FCA-1878F16D68A2}"/>
              </a:ext>
            </a:extLst>
          </p:cNvPr>
          <p:cNvSpPr txBox="1"/>
          <p:nvPr/>
        </p:nvSpPr>
        <p:spPr>
          <a:xfrm>
            <a:off x="3047998" y="5196748"/>
            <a:ext cx="6096000" cy="276999"/>
          </a:xfrm>
          <a:prstGeom prst="rect">
            <a:avLst/>
          </a:prstGeom>
          <a:noFill/>
        </p:spPr>
        <p:txBody>
          <a:bodyPr wrap="square">
            <a:spAutoFit/>
          </a:bodyPr>
          <a:lstStyle/>
          <a:p>
            <a:r>
              <a:rPr lang="en-US" altLang="ja-JP" sz="1200" dirty="0">
                <a:hlinkClick r:id="rId3"/>
              </a:rPr>
              <a:t>HPE LTO-8 Ultrium 30TB WORM</a:t>
            </a:r>
            <a:r>
              <a:rPr lang="ja-JP" altLang="en-US" sz="1200" dirty="0">
                <a:hlinkClick r:id="rId3"/>
              </a:rPr>
              <a:t>データカートリッジ </a:t>
            </a:r>
            <a:r>
              <a:rPr lang="en-US" altLang="ja-JP" sz="1200" dirty="0">
                <a:hlinkClick r:id="rId3"/>
              </a:rPr>
              <a:t>| HPE </a:t>
            </a:r>
            <a:r>
              <a:rPr lang="ja-JP" altLang="en-US" sz="1200" dirty="0">
                <a:hlinkClick r:id="rId3"/>
              </a:rPr>
              <a:t>日本 </a:t>
            </a:r>
            <a:r>
              <a:rPr lang="en-US" altLang="ja-JP" sz="1200" dirty="0">
                <a:hlinkClick r:id="rId3"/>
              </a:rPr>
              <a:t>| OID1010419358</a:t>
            </a:r>
            <a:endParaRPr lang="ja-JP" altLang="en-US" sz="1200" dirty="0"/>
          </a:p>
        </p:txBody>
      </p:sp>
    </p:spTree>
    <p:extLst>
      <p:ext uri="{BB962C8B-B14F-4D97-AF65-F5344CB8AC3E}">
        <p14:creationId xmlns:p14="http://schemas.microsoft.com/office/powerpoint/2010/main" val="322724295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1093974"/>
            <a:ext cx="11163213" cy="1384995"/>
          </a:xfrm>
          <a:prstGeom prst="rect">
            <a:avLst/>
          </a:prstGeom>
          <a:noFill/>
        </p:spPr>
        <p:txBody>
          <a:bodyPr wrap="square" rtlCol="0">
            <a:spAutoFit/>
          </a:bodyPr>
          <a:lstStyle/>
          <a:p>
            <a:r>
              <a:rPr lang="ja-JP" altLang="en-US" sz="2400" b="1" dirty="0">
                <a:solidFill>
                  <a:srgbClr val="FF0000"/>
                </a:solidFill>
              </a:rPr>
              <a:t>イミューダブルバックアップ</a:t>
            </a:r>
            <a:endParaRPr lang="en-US" altLang="ja-JP" sz="2400" b="1" dirty="0">
              <a:solidFill>
                <a:srgbClr val="FF0000"/>
              </a:solidFill>
            </a:endParaRPr>
          </a:p>
          <a:p>
            <a:endParaRPr lang="en-US" altLang="ja-JP" sz="1200" dirty="0"/>
          </a:p>
          <a:p>
            <a:r>
              <a:rPr lang="ja-JP" altLang="en-US" sz="2400" b="1" dirty="0"/>
              <a:t>データを変更不可能にして削除や暗号化、変更を防ぎ、バックアップデータを</a:t>
            </a:r>
            <a:endParaRPr lang="en-US" altLang="ja-JP" sz="2400" b="1" dirty="0"/>
          </a:p>
          <a:p>
            <a:r>
              <a:rPr lang="ja-JP" altLang="en-US" sz="2400" b="1" dirty="0"/>
              <a:t>保護する方法</a:t>
            </a:r>
            <a:r>
              <a:rPr lang="ja-JP" altLang="en-US" sz="2400" dirty="0"/>
              <a:t>のこと。「</a:t>
            </a:r>
            <a:r>
              <a:rPr lang="en-US" altLang="ja-JP" sz="2400" dirty="0"/>
              <a:t>immutable</a:t>
            </a:r>
            <a:r>
              <a:rPr lang="ja-JP" altLang="en-US" sz="2400" dirty="0"/>
              <a:t>」は「変更不可能な」という意味。</a:t>
            </a:r>
            <a:endParaRPr lang="en-US" altLang="ja-JP" sz="2400" dirty="0"/>
          </a:p>
        </p:txBody>
      </p:sp>
      <p:pic>
        <p:nvPicPr>
          <p:cNvPr id="19458" name="Picture 2">
            <a:extLst>
              <a:ext uri="{FF2B5EF4-FFF2-40B4-BE49-F238E27FC236}">
                <a16:creationId xmlns:a16="http://schemas.microsoft.com/office/drawing/2014/main" id="{7BFFDA14-0C5B-84B2-875E-DD2DB4A656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5382" y="2682411"/>
            <a:ext cx="2911867" cy="2911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5913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34496" y="1114737"/>
            <a:ext cx="10323008" cy="461665"/>
          </a:xfrm>
          <a:prstGeom prst="rect">
            <a:avLst/>
          </a:prstGeom>
          <a:noFill/>
        </p:spPr>
        <p:txBody>
          <a:bodyPr wrap="square" rtlCol="0">
            <a:spAutoFit/>
          </a:bodyPr>
          <a:lstStyle/>
          <a:p>
            <a:r>
              <a:rPr lang="ja-JP" altLang="en-US" sz="2400" b="1" dirty="0">
                <a:solidFill>
                  <a:srgbClr val="FF0000"/>
                </a:solidFill>
              </a:rPr>
              <a:t>りすくべーす認証</a:t>
            </a:r>
            <a:endParaRPr lang="en-US" altLang="ja-JP" sz="2400" dirty="0"/>
          </a:p>
        </p:txBody>
      </p:sp>
    </p:spTree>
    <p:extLst>
      <p:ext uri="{BB962C8B-B14F-4D97-AF65-F5344CB8AC3E}">
        <p14:creationId xmlns:p14="http://schemas.microsoft.com/office/powerpoint/2010/main" val="7286384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934496" y="1114737"/>
            <a:ext cx="10323008" cy="461665"/>
          </a:xfrm>
          <a:prstGeom prst="rect">
            <a:avLst/>
          </a:prstGeom>
          <a:noFill/>
        </p:spPr>
        <p:txBody>
          <a:bodyPr wrap="square" rtlCol="0">
            <a:spAutoFit/>
          </a:bodyPr>
          <a:lstStyle/>
          <a:p>
            <a:r>
              <a:rPr lang="ja-JP" altLang="en-US" sz="2400" b="1" dirty="0">
                <a:solidFill>
                  <a:srgbClr val="FF0000"/>
                </a:solidFill>
              </a:rPr>
              <a:t>ぱすわーどれす認証</a:t>
            </a:r>
            <a:endParaRPr lang="en-US" altLang="ja-JP" sz="2400" dirty="0"/>
          </a:p>
        </p:txBody>
      </p:sp>
    </p:spTree>
    <p:extLst>
      <p:ext uri="{BB962C8B-B14F-4D97-AF65-F5344CB8AC3E}">
        <p14:creationId xmlns:p14="http://schemas.microsoft.com/office/powerpoint/2010/main" val="198703191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71592"/>
            <a:ext cx="11163213" cy="2123658"/>
          </a:xfrm>
          <a:prstGeom prst="rect">
            <a:avLst/>
          </a:prstGeom>
          <a:noFill/>
        </p:spPr>
        <p:txBody>
          <a:bodyPr wrap="square" rtlCol="0">
            <a:spAutoFit/>
          </a:bodyPr>
          <a:lstStyle/>
          <a:p>
            <a:r>
              <a:rPr lang="en-US" altLang="ja-JP" sz="2400" b="1" dirty="0">
                <a:solidFill>
                  <a:srgbClr val="FF0000"/>
                </a:solidFill>
              </a:rPr>
              <a:t>EMV 3-D</a:t>
            </a:r>
            <a:r>
              <a:rPr lang="ja-JP" altLang="en-US" sz="2400" b="1" dirty="0">
                <a:solidFill>
                  <a:srgbClr val="FF0000"/>
                </a:solidFill>
              </a:rPr>
              <a:t>セキュア（</a:t>
            </a:r>
            <a:r>
              <a:rPr lang="en-US" altLang="ja-JP" sz="2400" b="1" dirty="0">
                <a:solidFill>
                  <a:srgbClr val="FF0000"/>
                </a:solidFill>
              </a:rPr>
              <a:t>3D</a:t>
            </a:r>
            <a:r>
              <a:rPr lang="ja-JP" altLang="en-US" sz="2400" b="1" dirty="0">
                <a:solidFill>
                  <a:srgbClr val="FF0000"/>
                </a:solidFill>
              </a:rPr>
              <a:t>セキュア</a:t>
            </a:r>
            <a:r>
              <a:rPr lang="en-US" altLang="ja-JP" sz="2400" b="1" dirty="0">
                <a:solidFill>
                  <a:srgbClr val="FF0000"/>
                </a:solidFill>
              </a:rPr>
              <a:t>2.0</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カード利用者の決済情報などを基に、</a:t>
            </a:r>
            <a:r>
              <a:rPr lang="ja-JP" altLang="en-US" sz="2400" b="1" dirty="0"/>
              <a:t>カード会社が高リスクと判断する取引にのみワンタイムパスワードなどの追加認証を実施するサービス</a:t>
            </a:r>
            <a:r>
              <a:rPr lang="ja-JP" altLang="en-US" sz="2400" dirty="0"/>
              <a:t>のこと。クレジットカード情報の盗用による「なりすまし」などの不正利用を未然に防止することができる。</a:t>
            </a:r>
            <a:endParaRPr lang="en-US" altLang="ja-JP" sz="2400" dirty="0"/>
          </a:p>
        </p:txBody>
      </p:sp>
      <p:pic>
        <p:nvPicPr>
          <p:cNvPr id="23554" name="Picture 2">
            <a:extLst>
              <a:ext uri="{FF2B5EF4-FFF2-40B4-BE49-F238E27FC236}">
                <a16:creationId xmlns:a16="http://schemas.microsoft.com/office/drawing/2014/main" id="{0E48C504-17BE-00F4-C3F3-B4E4FC4D7B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7881" y="3655028"/>
            <a:ext cx="1618121" cy="179284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D34D233-B77D-2507-D4B8-8DA5E28C09A0}"/>
              </a:ext>
            </a:extLst>
          </p:cNvPr>
          <p:cNvSpPr txBox="1"/>
          <p:nvPr/>
        </p:nvSpPr>
        <p:spPr>
          <a:xfrm>
            <a:off x="1258849" y="5435287"/>
            <a:ext cx="2137024" cy="646331"/>
          </a:xfrm>
          <a:prstGeom prst="rect">
            <a:avLst/>
          </a:prstGeom>
          <a:noFill/>
        </p:spPr>
        <p:txBody>
          <a:bodyPr wrap="square">
            <a:spAutoFit/>
          </a:bodyPr>
          <a:lstStyle/>
          <a:p>
            <a:pPr algn="ctr"/>
            <a:r>
              <a:rPr lang="ja-JP" altLang="en-US" b="1" dirty="0"/>
              <a:t>クレジットカード情報入力</a:t>
            </a:r>
          </a:p>
        </p:txBody>
      </p:sp>
      <p:sp>
        <p:nvSpPr>
          <p:cNvPr id="8" name="フローチャート: 代替処理 7">
            <a:extLst>
              <a:ext uri="{FF2B5EF4-FFF2-40B4-BE49-F238E27FC236}">
                <a16:creationId xmlns:a16="http://schemas.microsoft.com/office/drawing/2014/main" id="{DD8D6724-D015-23E9-4347-A541C32A5EA1}"/>
              </a:ext>
            </a:extLst>
          </p:cNvPr>
          <p:cNvSpPr/>
          <p:nvPr/>
        </p:nvSpPr>
        <p:spPr>
          <a:xfrm>
            <a:off x="3698695" y="3159639"/>
            <a:ext cx="1078788" cy="2783617"/>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ja-JP" altLang="en-US" b="1" dirty="0"/>
              <a:t>リスクベース認証</a:t>
            </a:r>
          </a:p>
        </p:txBody>
      </p:sp>
      <p:sp>
        <p:nvSpPr>
          <p:cNvPr id="9" name="矢印: 右 8">
            <a:extLst>
              <a:ext uri="{FF2B5EF4-FFF2-40B4-BE49-F238E27FC236}">
                <a16:creationId xmlns:a16="http://schemas.microsoft.com/office/drawing/2014/main" id="{CB7F6839-74D4-988E-2E67-D2B5A4D5D74D}"/>
              </a:ext>
            </a:extLst>
          </p:cNvPr>
          <p:cNvSpPr/>
          <p:nvPr/>
        </p:nvSpPr>
        <p:spPr>
          <a:xfrm>
            <a:off x="3195263" y="4476271"/>
            <a:ext cx="369870" cy="359597"/>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sp>
        <p:nvSpPr>
          <p:cNvPr id="10" name="矢印: 右 9">
            <a:extLst>
              <a:ext uri="{FF2B5EF4-FFF2-40B4-BE49-F238E27FC236}">
                <a16:creationId xmlns:a16="http://schemas.microsoft.com/office/drawing/2014/main" id="{06825C47-2A97-07F8-FE49-002623C4727C}"/>
              </a:ext>
            </a:extLst>
          </p:cNvPr>
          <p:cNvSpPr/>
          <p:nvPr/>
        </p:nvSpPr>
        <p:spPr>
          <a:xfrm>
            <a:off x="5080305" y="5268069"/>
            <a:ext cx="4279452" cy="359597"/>
          </a:xfrm>
          <a:prstGeom prst="rightArrow">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pic>
        <p:nvPicPr>
          <p:cNvPr id="23556" name="Picture 4">
            <a:extLst>
              <a:ext uri="{FF2B5EF4-FFF2-40B4-BE49-F238E27FC236}">
                <a16:creationId xmlns:a16="http://schemas.microsoft.com/office/drawing/2014/main" id="{AFF7DAAF-7195-5C3C-E318-B9FF3A7B59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9713" y="3316540"/>
            <a:ext cx="1726629" cy="1819277"/>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0B49A34C-6050-10D1-CD0B-BE8C9B0BD9B0}"/>
              </a:ext>
            </a:extLst>
          </p:cNvPr>
          <p:cNvSpPr txBox="1"/>
          <p:nvPr/>
        </p:nvSpPr>
        <p:spPr>
          <a:xfrm>
            <a:off x="9057490" y="5111399"/>
            <a:ext cx="2137024" cy="369332"/>
          </a:xfrm>
          <a:prstGeom prst="rect">
            <a:avLst/>
          </a:prstGeom>
          <a:noFill/>
        </p:spPr>
        <p:txBody>
          <a:bodyPr wrap="square">
            <a:spAutoFit/>
          </a:bodyPr>
          <a:lstStyle/>
          <a:p>
            <a:pPr algn="ctr"/>
            <a:r>
              <a:rPr lang="ja-JP" altLang="en-US" b="1" dirty="0"/>
              <a:t>決済完了</a:t>
            </a:r>
          </a:p>
        </p:txBody>
      </p:sp>
      <p:sp>
        <p:nvSpPr>
          <p:cNvPr id="12" name="矢印: 右 11">
            <a:extLst>
              <a:ext uri="{FF2B5EF4-FFF2-40B4-BE49-F238E27FC236}">
                <a16:creationId xmlns:a16="http://schemas.microsoft.com/office/drawing/2014/main" id="{BCBCB263-DA65-4D7C-02D5-103A66A4FC80}"/>
              </a:ext>
            </a:extLst>
          </p:cNvPr>
          <p:cNvSpPr/>
          <p:nvPr/>
        </p:nvSpPr>
        <p:spPr>
          <a:xfrm>
            <a:off x="5057055" y="3568976"/>
            <a:ext cx="1078788" cy="3595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59FC07FB-8CC3-7CA7-8DDB-B2C908D712C4}"/>
              </a:ext>
            </a:extLst>
          </p:cNvPr>
          <p:cNvSpPr txBox="1"/>
          <p:nvPr/>
        </p:nvSpPr>
        <p:spPr>
          <a:xfrm>
            <a:off x="4527937" y="3044694"/>
            <a:ext cx="2137024" cy="646331"/>
          </a:xfrm>
          <a:prstGeom prst="rect">
            <a:avLst/>
          </a:prstGeom>
          <a:noFill/>
        </p:spPr>
        <p:txBody>
          <a:bodyPr wrap="square">
            <a:spAutoFit/>
          </a:bodyPr>
          <a:lstStyle/>
          <a:p>
            <a:pPr algn="ctr"/>
            <a:r>
              <a:rPr lang="ja-JP" altLang="en-US" b="1" dirty="0"/>
              <a:t>不正の疑い</a:t>
            </a:r>
            <a:endParaRPr lang="en-US" altLang="ja-JP" b="1" dirty="0"/>
          </a:p>
          <a:p>
            <a:pPr algn="ctr"/>
            <a:r>
              <a:rPr lang="ja-JP" altLang="en-US" b="1" dirty="0"/>
              <a:t>あり</a:t>
            </a:r>
          </a:p>
        </p:txBody>
      </p:sp>
      <p:sp>
        <p:nvSpPr>
          <p:cNvPr id="14" name="テキスト ボックス 13">
            <a:extLst>
              <a:ext uri="{FF2B5EF4-FFF2-40B4-BE49-F238E27FC236}">
                <a16:creationId xmlns:a16="http://schemas.microsoft.com/office/drawing/2014/main" id="{71BE1E22-3085-D32E-8866-4F5183558D61}"/>
              </a:ext>
            </a:extLst>
          </p:cNvPr>
          <p:cNvSpPr txBox="1"/>
          <p:nvPr/>
        </p:nvSpPr>
        <p:spPr>
          <a:xfrm>
            <a:off x="4868863" y="4906451"/>
            <a:ext cx="2137024" cy="369332"/>
          </a:xfrm>
          <a:prstGeom prst="rect">
            <a:avLst/>
          </a:prstGeom>
          <a:noFill/>
        </p:spPr>
        <p:txBody>
          <a:bodyPr wrap="square">
            <a:spAutoFit/>
          </a:bodyPr>
          <a:lstStyle/>
          <a:p>
            <a:pPr algn="ctr"/>
            <a:r>
              <a:rPr lang="ja-JP" altLang="en-US" b="1" dirty="0"/>
              <a:t>不正の疑いなし</a:t>
            </a:r>
          </a:p>
        </p:txBody>
      </p:sp>
      <p:pic>
        <p:nvPicPr>
          <p:cNvPr id="23558" name="Picture 6">
            <a:extLst>
              <a:ext uri="{FF2B5EF4-FFF2-40B4-BE49-F238E27FC236}">
                <a16:creationId xmlns:a16="http://schemas.microsoft.com/office/drawing/2014/main" id="{383FC6C8-8C76-5BFE-1B6F-F8047D1102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6921" y="2876080"/>
            <a:ext cx="878176" cy="88092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3D1E5606-BBA5-D778-D33B-2573C3E44D8E}"/>
              </a:ext>
            </a:extLst>
          </p:cNvPr>
          <p:cNvSpPr txBox="1"/>
          <p:nvPr/>
        </p:nvSpPr>
        <p:spPr>
          <a:xfrm>
            <a:off x="6304547" y="3818245"/>
            <a:ext cx="2137024" cy="646331"/>
          </a:xfrm>
          <a:prstGeom prst="rect">
            <a:avLst/>
          </a:prstGeom>
          <a:noFill/>
        </p:spPr>
        <p:txBody>
          <a:bodyPr wrap="square">
            <a:spAutoFit/>
          </a:bodyPr>
          <a:lstStyle/>
          <a:p>
            <a:pPr algn="ctr"/>
            <a:r>
              <a:rPr lang="en-US" altLang="ja-JP" b="1" dirty="0">
                <a:solidFill>
                  <a:srgbClr val="2B0BB5"/>
                </a:solidFill>
              </a:rPr>
              <a:t>3D</a:t>
            </a:r>
            <a:r>
              <a:rPr lang="ja-JP" altLang="en-US" b="1" dirty="0">
                <a:solidFill>
                  <a:srgbClr val="2B0BB5"/>
                </a:solidFill>
              </a:rPr>
              <a:t>セキュアによる</a:t>
            </a:r>
            <a:endParaRPr lang="en-US" altLang="ja-JP" b="1" dirty="0">
              <a:solidFill>
                <a:srgbClr val="2B0BB5"/>
              </a:solidFill>
            </a:endParaRPr>
          </a:p>
          <a:p>
            <a:pPr algn="ctr"/>
            <a:r>
              <a:rPr lang="ja-JP" altLang="en-US" b="1" dirty="0">
                <a:solidFill>
                  <a:srgbClr val="2B0BB5"/>
                </a:solidFill>
              </a:rPr>
              <a:t>本人認証</a:t>
            </a:r>
          </a:p>
        </p:txBody>
      </p:sp>
      <p:sp>
        <p:nvSpPr>
          <p:cNvPr id="16" name="正方形/長方形 15">
            <a:extLst>
              <a:ext uri="{FF2B5EF4-FFF2-40B4-BE49-F238E27FC236}">
                <a16:creationId xmlns:a16="http://schemas.microsoft.com/office/drawing/2014/main" id="{88E45D2E-3F56-900F-C851-0A2A3C7FF8A0}"/>
              </a:ext>
            </a:extLst>
          </p:cNvPr>
          <p:cNvSpPr/>
          <p:nvPr/>
        </p:nvSpPr>
        <p:spPr>
          <a:xfrm>
            <a:off x="6304547" y="2774021"/>
            <a:ext cx="2137024" cy="1780547"/>
          </a:xfrm>
          <a:prstGeom prst="rect">
            <a:avLst/>
          </a:prstGeom>
          <a:noFill/>
          <a:ln w="28575">
            <a:solidFill>
              <a:srgbClr val="2B0BB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矢印: 右 16">
            <a:extLst>
              <a:ext uri="{FF2B5EF4-FFF2-40B4-BE49-F238E27FC236}">
                <a16:creationId xmlns:a16="http://schemas.microsoft.com/office/drawing/2014/main" id="{334EE636-7041-83C1-FFEE-7B6EFF7204C1}"/>
              </a:ext>
            </a:extLst>
          </p:cNvPr>
          <p:cNvSpPr/>
          <p:nvPr/>
        </p:nvSpPr>
        <p:spPr>
          <a:xfrm>
            <a:off x="8586472" y="3593384"/>
            <a:ext cx="691092" cy="3595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7965245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71592"/>
            <a:ext cx="11163213" cy="2154436"/>
          </a:xfrm>
          <a:prstGeom prst="rect">
            <a:avLst/>
          </a:prstGeom>
          <a:noFill/>
        </p:spPr>
        <p:txBody>
          <a:bodyPr wrap="square" rtlCol="0">
            <a:spAutoFit/>
          </a:bodyPr>
          <a:lstStyle/>
          <a:p>
            <a:r>
              <a:rPr lang="ja-JP" altLang="en-US" sz="2400" b="1" dirty="0">
                <a:solidFill>
                  <a:srgbClr val="FF0000"/>
                </a:solidFill>
              </a:rPr>
              <a:t>トラストアンカー（信頼の基点）</a:t>
            </a:r>
            <a:endParaRPr lang="en-US" altLang="ja-JP" sz="2400" b="1" dirty="0">
              <a:solidFill>
                <a:srgbClr val="FF0000"/>
              </a:solidFill>
            </a:endParaRPr>
          </a:p>
          <a:p>
            <a:endParaRPr lang="en-US" altLang="ja-JP" sz="1200" dirty="0"/>
          </a:p>
          <a:p>
            <a:r>
              <a:rPr lang="en-US" altLang="ja-JP" sz="2400" dirty="0"/>
              <a:t>HTTPS</a:t>
            </a:r>
            <a:r>
              <a:rPr lang="ja-JP" altLang="en-US" sz="2400" dirty="0"/>
              <a:t>通信における、</a:t>
            </a:r>
            <a:r>
              <a:rPr lang="en-US" altLang="ja-JP" sz="2400" dirty="0"/>
              <a:t>OS</a:t>
            </a:r>
            <a:r>
              <a:rPr lang="ja-JP" altLang="en-US" sz="2400" dirty="0"/>
              <a:t>やブラウザベンダが提供するソフトウェアに登録されている認証局が発行した</a:t>
            </a:r>
            <a:r>
              <a:rPr lang="ja-JP" altLang="en-US" sz="2400" b="1" dirty="0"/>
              <a:t>ルート証明書</a:t>
            </a:r>
            <a:r>
              <a:rPr lang="ja-JP" altLang="en-US" sz="2400" dirty="0"/>
              <a:t>を指す。インターネット上のやり取りは、通常不特定多数の相手と行う。その中でトラストアンカーと認証局は、顔の見えないインターネットの通信に、何かしらの信頼を与える機能を実現する。</a:t>
            </a:r>
            <a:endParaRPr lang="en-US" altLang="ja-JP" sz="2400" dirty="0"/>
          </a:p>
        </p:txBody>
      </p:sp>
      <p:pic>
        <p:nvPicPr>
          <p:cNvPr id="3" name="図 2">
            <a:extLst>
              <a:ext uri="{FF2B5EF4-FFF2-40B4-BE49-F238E27FC236}">
                <a16:creationId xmlns:a16="http://schemas.microsoft.com/office/drawing/2014/main" id="{160571B3-EC9C-6037-DC40-F6513852578C}"/>
              </a:ext>
            </a:extLst>
          </p:cNvPr>
          <p:cNvPicPr>
            <a:picLocks noChangeAspect="1"/>
          </p:cNvPicPr>
          <p:nvPr/>
        </p:nvPicPr>
        <p:blipFill>
          <a:blip r:embed="rId2"/>
          <a:stretch>
            <a:fillRect/>
          </a:stretch>
        </p:blipFill>
        <p:spPr>
          <a:xfrm>
            <a:off x="3250080" y="2927628"/>
            <a:ext cx="5306899" cy="2823581"/>
          </a:xfrm>
          <a:prstGeom prst="rect">
            <a:avLst/>
          </a:prstGeom>
        </p:spPr>
      </p:pic>
      <p:sp>
        <p:nvSpPr>
          <p:cNvPr id="6" name="テキスト ボックス 5">
            <a:extLst>
              <a:ext uri="{FF2B5EF4-FFF2-40B4-BE49-F238E27FC236}">
                <a16:creationId xmlns:a16="http://schemas.microsoft.com/office/drawing/2014/main" id="{75D5A095-ADB3-4C41-5A99-B7DCD7E32290}"/>
              </a:ext>
            </a:extLst>
          </p:cNvPr>
          <p:cNvSpPr txBox="1"/>
          <p:nvPr/>
        </p:nvSpPr>
        <p:spPr>
          <a:xfrm>
            <a:off x="3431824" y="5878631"/>
            <a:ext cx="6096000" cy="307777"/>
          </a:xfrm>
          <a:prstGeom prst="rect">
            <a:avLst/>
          </a:prstGeom>
          <a:noFill/>
        </p:spPr>
        <p:txBody>
          <a:bodyPr wrap="square">
            <a:spAutoFit/>
          </a:bodyPr>
          <a:lstStyle/>
          <a:p>
            <a:r>
              <a:rPr lang="en-US" altLang="ja-JP" sz="1400" dirty="0">
                <a:hlinkClick r:id="rId3"/>
              </a:rPr>
              <a:t>Web</a:t>
            </a:r>
            <a:r>
              <a:rPr lang="ja-JP" altLang="en-US" sz="1400" dirty="0">
                <a:hlinkClick r:id="rId3"/>
              </a:rPr>
              <a:t>ブラウザと認証局、トラストアンカーを巡る技術動向 </a:t>
            </a:r>
            <a:r>
              <a:rPr lang="en-US" altLang="ja-JP" sz="1400" dirty="0">
                <a:hlinkClick r:id="rId3"/>
              </a:rPr>
              <a:t>- JPNIC</a:t>
            </a:r>
            <a:endParaRPr lang="ja-JP" altLang="en-US" sz="1400" dirty="0"/>
          </a:p>
        </p:txBody>
      </p:sp>
    </p:spTree>
    <p:extLst>
      <p:ext uri="{BB962C8B-B14F-4D97-AF65-F5344CB8AC3E}">
        <p14:creationId xmlns:p14="http://schemas.microsoft.com/office/powerpoint/2010/main" val="2166337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553462"/>
            <a:ext cx="10881360" cy="2492990"/>
          </a:xfrm>
          <a:prstGeom prst="rect">
            <a:avLst/>
          </a:prstGeom>
          <a:noFill/>
        </p:spPr>
        <p:txBody>
          <a:bodyPr wrap="square" rtlCol="0">
            <a:spAutoFit/>
          </a:bodyPr>
          <a:lstStyle/>
          <a:p>
            <a:r>
              <a:rPr lang="en-US" altLang="ja-JP" sz="2400" b="1" dirty="0">
                <a:solidFill>
                  <a:srgbClr val="FF0000"/>
                </a:solidFill>
              </a:rPr>
              <a:t>DE &amp; I</a:t>
            </a:r>
            <a:r>
              <a:rPr lang="ja-JP" altLang="en-US" sz="2400" b="1" dirty="0">
                <a:solidFill>
                  <a:srgbClr val="FF0000"/>
                </a:solidFill>
              </a:rPr>
              <a:t>（</a:t>
            </a:r>
            <a:r>
              <a:rPr lang="en-US" altLang="ja-JP" sz="2400" b="1" dirty="0">
                <a:solidFill>
                  <a:srgbClr val="FF0000"/>
                </a:solidFill>
              </a:rPr>
              <a:t>Diversity</a:t>
            </a:r>
            <a:r>
              <a:rPr lang="ja-JP" altLang="en-US" sz="2400" b="1" dirty="0">
                <a:solidFill>
                  <a:srgbClr val="FF0000"/>
                </a:solidFill>
              </a:rPr>
              <a:t>，</a:t>
            </a:r>
            <a:r>
              <a:rPr lang="en-US" altLang="ja-JP" sz="2400" b="1" dirty="0">
                <a:solidFill>
                  <a:srgbClr val="FF0000"/>
                </a:solidFill>
              </a:rPr>
              <a:t>Equity &amp; Inclusion</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en-US" altLang="ja-JP" sz="2400" dirty="0"/>
              <a:t>Diversity</a:t>
            </a:r>
            <a:r>
              <a:rPr lang="ja-JP" altLang="en-US" sz="2400" dirty="0"/>
              <a:t>（多様性）・ </a:t>
            </a:r>
            <a:r>
              <a:rPr lang="en-US" altLang="ja-JP" sz="2400" dirty="0"/>
              <a:t>Equity</a:t>
            </a:r>
            <a:r>
              <a:rPr lang="ja-JP" altLang="en-US" sz="2400" dirty="0"/>
              <a:t>（公平性）・</a:t>
            </a:r>
            <a:r>
              <a:rPr lang="en-US" altLang="ja-JP" sz="2400" dirty="0"/>
              <a:t>Inclusion</a:t>
            </a:r>
            <a:r>
              <a:rPr lang="ja-JP" altLang="en-US" sz="2400" dirty="0"/>
              <a:t>（包括性）の</a:t>
            </a:r>
            <a:r>
              <a:rPr lang="en-US" altLang="ja-JP" sz="2400" dirty="0"/>
              <a:t>3</a:t>
            </a:r>
            <a:r>
              <a:rPr lang="ja-JP" altLang="en-US" sz="2400" dirty="0"/>
              <a:t>つをあわせた言葉。従来の</a:t>
            </a:r>
            <a:r>
              <a:rPr lang="en-US" altLang="ja-JP" sz="2400" dirty="0"/>
              <a:t>D&amp;I</a:t>
            </a:r>
            <a:r>
              <a:rPr lang="ja-JP" altLang="en-US" sz="2400" dirty="0"/>
              <a:t>の考え方に「</a:t>
            </a:r>
            <a:r>
              <a:rPr lang="en-US" altLang="ja-JP" sz="2400" b="1" dirty="0"/>
              <a:t>Equity</a:t>
            </a:r>
            <a:r>
              <a:rPr lang="ja-JP" altLang="en-US" sz="2400" b="1" dirty="0"/>
              <a:t>（公平性）</a:t>
            </a:r>
            <a:r>
              <a:rPr lang="ja-JP" altLang="en-US" sz="2400" dirty="0"/>
              <a:t>」を加えたもので、</a:t>
            </a:r>
            <a:r>
              <a:rPr lang="en-US" altLang="ja-JP" sz="2400" dirty="0"/>
              <a:t>D&amp;I</a:t>
            </a:r>
            <a:r>
              <a:rPr lang="ja-JP" altLang="en-US" sz="2400" dirty="0"/>
              <a:t>から一歩進んだ概念として近年広がりつつある。</a:t>
            </a:r>
            <a:r>
              <a:rPr lang="en-US" altLang="ja-JP" sz="2400" dirty="0"/>
              <a:t>DE&amp;I</a:t>
            </a:r>
            <a:r>
              <a:rPr lang="ja-JP" altLang="en-US" sz="2400" dirty="0"/>
              <a:t>は、企業理念や教育理念などに多様性・公平性・包括性を取り入れて公平な機会のもと、</a:t>
            </a:r>
            <a:r>
              <a:rPr lang="ja-JP" altLang="en-US" sz="2400" b="1" dirty="0"/>
              <a:t>多様な人材が互いに尊重しあい、力を発揮できる環境を実現する</a:t>
            </a:r>
            <a:r>
              <a:rPr lang="ja-JP" altLang="en-US" sz="2400" dirty="0"/>
              <a:t>という概念である。</a:t>
            </a:r>
            <a:endParaRPr lang="en-US" altLang="ja-JP" sz="2400" dirty="0"/>
          </a:p>
        </p:txBody>
      </p:sp>
      <p:pic>
        <p:nvPicPr>
          <p:cNvPr id="3074" name="Picture 2">
            <a:extLst>
              <a:ext uri="{FF2B5EF4-FFF2-40B4-BE49-F238E27FC236}">
                <a16:creationId xmlns:a16="http://schemas.microsoft.com/office/drawing/2014/main" id="{1DC1B430-8B4D-5743-4387-6449FB367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0030" y="3154680"/>
            <a:ext cx="2903220" cy="2903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5880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655320" y="726460"/>
            <a:ext cx="10881360" cy="2492990"/>
          </a:xfrm>
          <a:prstGeom prst="rect">
            <a:avLst/>
          </a:prstGeom>
          <a:noFill/>
        </p:spPr>
        <p:txBody>
          <a:bodyPr wrap="square" rtlCol="0">
            <a:spAutoFit/>
          </a:bodyPr>
          <a:lstStyle/>
          <a:p>
            <a:r>
              <a:rPr lang="ja-JP" altLang="en-US" sz="2400" b="1" dirty="0">
                <a:solidFill>
                  <a:srgbClr val="FF0000"/>
                </a:solidFill>
              </a:rPr>
              <a:t>コンティンジェンシー理論</a:t>
            </a:r>
            <a:endParaRPr lang="en-US" altLang="ja-JP" sz="2400" b="1" dirty="0">
              <a:solidFill>
                <a:srgbClr val="FF0000"/>
              </a:solidFill>
            </a:endParaRPr>
          </a:p>
          <a:p>
            <a:endParaRPr lang="en-US" altLang="ja-JP" sz="1200" dirty="0"/>
          </a:p>
          <a:p>
            <a:r>
              <a:rPr lang="ja-JP" altLang="en-US" sz="2400" dirty="0"/>
              <a:t>コンティンジェンシー（</a:t>
            </a:r>
            <a:r>
              <a:rPr lang="en-US" altLang="ja-JP" sz="2400" dirty="0"/>
              <a:t>contingency</a:t>
            </a:r>
            <a:r>
              <a:rPr lang="ja-JP" altLang="en-US" sz="2400" dirty="0"/>
              <a:t>）は、</a:t>
            </a:r>
            <a:r>
              <a:rPr lang="ja-JP" altLang="en-US" sz="2400" b="1" dirty="0"/>
              <a:t>偶発</a:t>
            </a:r>
            <a:r>
              <a:rPr lang="ja-JP" altLang="en-US" sz="2400" dirty="0"/>
              <a:t>や</a:t>
            </a:r>
            <a:r>
              <a:rPr lang="ja-JP" altLang="en-US" sz="2400" b="1" dirty="0"/>
              <a:t>偶然</a:t>
            </a:r>
            <a:r>
              <a:rPr lang="ja-JP" altLang="en-US" sz="2400" dirty="0"/>
              <a:t>を意味する言葉で、コンティンジェンシー理論とは、「</a:t>
            </a:r>
            <a:r>
              <a:rPr lang="ja-JP" altLang="en-US" sz="2400" b="1" dirty="0"/>
              <a:t>どのような状況でも最高のパフォーマンスを発揮するリーダーシップは存在しない</a:t>
            </a:r>
            <a:r>
              <a:rPr lang="ja-JP" altLang="en-US" sz="2400" dirty="0"/>
              <a:t>」という考え方を指す。</a:t>
            </a:r>
            <a:r>
              <a:rPr lang="ja-JP" altLang="en-US" sz="2400" b="1" dirty="0"/>
              <a:t>環境の変化に応じて組織の管理方針を適切に変化させる</a:t>
            </a:r>
            <a:r>
              <a:rPr lang="ja-JP" altLang="en-US" sz="2400" dirty="0"/>
              <a:t>ことが、リーダーには求められるとして、近年注目されている。</a:t>
            </a:r>
            <a:endParaRPr lang="en-US" altLang="ja-JP" sz="2400" dirty="0"/>
          </a:p>
        </p:txBody>
      </p:sp>
      <p:pic>
        <p:nvPicPr>
          <p:cNvPr id="5122" name="Picture 2">
            <a:extLst>
              <a:ext uri="{FF2B5EF4-FFF2-40B4-BE49-F238E27FC236}">
                <a16:creationId xmlns:a16="http://schemas.microsoft.com/office/drawing/2014/main" id="{DA0D3316-F801-0537-53BF-E7F0D194C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340" y="3192780"/>
            <a:ext cx="3013710" cy="301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4558986"/>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1794</TotalTime>
  <Words>5641</Words>
  <Application>Microsoft Office PowerPoint</Application>
  <PresentationFormat>ワイド画面</PresentationFormat>
  <Paragraphs>489</Paragraphs>
  <Slides>79</Slides>
  <Notes>4</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79</vt:i4>
      </vt:variant>
    </vt:vector>
  </HeadingPairs>
  <TitlesOfParts>
    <vt:vector size="83" baseType="lpstr">
      <vt:lpstr>游ゴシック</vt:lpstr>
      <vt:lpstr>游ゴシック Light</vt:lpstr>
      <vt:lpstr>Arial</vt:lpstr>
      <vt:lpstr>Office テーマ</vt:lpstr>
      <vt:lpstr>ストラテジ系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マネジメント系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テクノロジ系</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情報セキュリティ</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489</cp:revision>
  <dcterms:created xsi:type="dcterms:W3CDTF">2023-10-19T04:21:29Z</dcterms:created>
  <dcterms:modified xsi:type="dcterms:W3CDTF">2024-08-22T07:46:20Z</dcterms:modified>
</cp:coreProperties>
</file>